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mov"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67" r:id="rId3"/>
    <p:sldId id="279" r:id="rId4"/>
    <p:sldId id="263" r:id="rId5"/>
    <p:sldId id="274" r:id="rId6"/>
    <p:sldId id="265" r:id="rId7"/>
    <p:sldId id="266" r:id="rId8"/>
    <p:sldId id="281" r:id="rId9"/>
    <p:sldId id="282" r:id="rId10"/>
    <p:sldId id="283" r:id="rId11"/>
    <p:sldId id="293" r:id="rId12"/>
    <p:sldId id="285" r:id="rId13"/>
    <p:sldId id="288" r:id="rId14"/>
    <p:sldId id="287" r:id="rId15"/>
    <p:sldId id="286" r:id="rId16"/>
    <p:sldId id="294" r:id="rId17"/>
    <p:sldId id="280" r:id="rId18"/>
    <p:sldId id="276" r:id="rId19"/>
    <p:sldId id="277" r:id="rId20"/>
    <p:sldId id="295" r:id="rId21"/>
    <p:sldId id="264" r:id="rId22"/>
    <p:sldId id="290" r:id="rId23"/>
    <p:sldId id="291" r:id="rId24"/>
    <p:sldId id="292" r:id="rId25"/>
    <p:sldId id="268" r:id="rId26"/>
    <p:sldId id="269" r:id="rId27"/>
    <p:sldId id="262" r:id="rId28"/>
    <p:sldId id="261" r:id="rId29"/>
    <p:sldId id="273" r:id="rId30"/>
    <p:sldId id="271" r:id="rId31"/>
    <p:sldId id="275" r:id="rId32"/>
    <p:sldId id="29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83AE"/>
    <a:srgbClr val="FEF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20" autoAdjust="0"/>
  </p:normalViewPr>
  <p:slideViewPr>
    <p:cSldViewPr snapToGrid="0" snapToObjects="1">
      <p:cViewPr varScale="1">
        <p:scale>
          <a:sx n="61" d="100"/>
          <a:sy n="61" d="100"/>
        </p:scale>
        <p:origin x="-10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1B89CA-9B82-4B4D-9C97-283F9275DA75}" type="datetimeFigureOut">
              <a:rPr lang="en-US" smtClean="0"/>
              <a:t>7/12/13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C70255-3B76-A84A-BFB2-A9601D8A40E4}" type="slidenum">
              <a:rPr lang="en-US" smtClean="0"/>
              <a:t>‹#›</a:t>
            </a:fld>
            <a:endParaRPr lang="en-US"/>
          </a:p>
        </p:txBody>
      </p:sp>
    </p:spTree>
    <p:extLst>
      <p:ext uri="{BB962C8B-B14F-4D97-AF65-F5344CB8AC3E}">
        <p14:creationId xmlns:p14="http://schemas.microsoft.com/office/powerpoint/2010/main" val="2950211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ED3DD6-E692-5F43-B9BA-15AADB3E4ACF}" type="slidenum">
              <a:rPr lang="en-US" sz="1200"/>
              <a:pPr eaLnBrk="1" hangingPunct="1"/>
              <a:t>18</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396DA6-B61E-3441-861D-382676305AA3}" type="slidenum">
              <a:rPr lang="en-US" sz="1200"/>
              <a:pPr eaLnBrk="1" hangingPunct="1"/>
              <a:t>19</a:t>
            </a:fld>
            <a:endParaRPr 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F98D64-D880-4945-BB9B-5BA048E4DCB9}"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35090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98D64-D880-4945-BB9B-5BA048E4DCB9}"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3958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98D64-D880-4945-BB9B-5BA048E4DCB9}"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64219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98D64-D880-4945-BB9B-5BA048E4DCB9}"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326718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F98D64-D880-4945-BB9B-5BA048E4DCB9}"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5892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F98D64-D880-4945-BB9B-5BA048E4DCB9}"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194197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F98D64-D880-4945-BB9B-5BA048E4DCB9}" type="datetimeFigureOut">
              <a:rPr lang="en-US" smtClean="0"/>
              <a:t>7/12/13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377991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F98D64-D880-4945-BB9B-5BA048E4DCB9}" type="datetimeFigureOut">
              <a:rPr lang="en-US" smtClean="0"/>
              <a:t>7/12/13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206117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98D64-D880-4945-BB9B-5BA048E4DCB9}" type="datetimeFigureOut">
              <a:rPr lang="en-US" smtClean="0"/>
              <a:t>7/12/13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134375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F98D64-D880-4945-BB9B-5BA048E4DCB9}"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243693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F98D64-D880-4945-BB9B-5BA048E4DCB9}"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4D6C-E74E-4F40-A0B9-E761645767EF}" type="slidenum">
              <a:rPr lang="en-US" smtClean="0"/>
              <a:t>‹#›</a:t>
            </a:fld>
            <a:endParaRPr lang="en-US"/>
          </a:p>
        </p:txBody>
      </p:sp>
    </p:spTree>
    <p:extLst>
      <p:ext uri="{BB962C8B-B14F-4D97-AF65-F5344CB8AC3E}">
        <p14:creationId xmlns:p14="http://schemas.microsoft.com/office/powerpoint/2010/main" val="41312289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98D64-D880-4945-BB9B-5BA048E4DCB9}" type="datetimeFigureOut">
              <a:rPr lang="en-US" smtClean="0"/>
              <a:t>7/12/13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34D6C-E74E-4F40-A0B9-E761645767EF}" type="slidenum">
              <a:rPr lang="en-US" smtClean="0"/>
              <a:t>‹#›</a:t>
            </a:fld>
            <a:endParaRPr lang="en-US"/>
          </a:p>
        </p:txBody>
      </p:sp>
    </p:spTree>
    <p:extLst>
      <p:ext uri="{BB962C8B-B14F-4D97-AF65-F5344CB8AC3E}">
        <p14:creationId xmlns:p14="http://schemas.microsoft.com/office/powerpoint/2010/main" val="3489741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attybode.com/digitial-visual-culture-project-bps.html" TargetMode="Externa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5.png"/><Relationship Id="rId5"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attybode.com/digitial-visual-culture-project-bp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23.png"/><Relationship Id="rId6" Type="http://schemas.openxmlformats.org/officeDocument/2006/relationships/image" Target="../media/image24.JP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ttybode.com/digitial-visual-culture-project-bps.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4.docx"/><Relationship Id="rId5" Type="http://schemas.openxmlformats.org/officeDocument/2006/relationships/image" Target="../media/image28.png"/><Relationship Id="rId6" Type="http://schemas.openxmlformats.org/officeDocument/2006/relationships/image" Target="../media/image29.JP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attybode.com/digitial-visual-culture-project-bp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3.png"/><Relationship Id="rId6" Type="http://schemas.openxmlformats.org/officeDocument/2006/relationships/image" Target="../media/image7.jpg"/><Relationship Id="rId7" Type="http://schemas.openxmlformats.org/officeDocument/2006/relationships/image" Target="../media/image14.JP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a:spLocks noChangeArrowheads="1"/>
          </p:cNvSpPr>
          <p:nvPr/>
        </p:nvSpPr>
        <p:spPr bwMode="auto">
          <a:xfrm>
            <a:off x="323850" y="4326271"/>
            <a:ext cx="8384763" cy="2049265"/>
          </a:xfrm>
          <a:prstGeom prst="roundRect">
            <a:avLst>
              <a:gd name="adj" fmla="val 16667"/>
            </a:avLst>
          </a:prstGeom>
          <a:solidFill>
            <a:srgbClr val="9CB2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r" hangingPunct="0">
              <a:defRPr/>
            </a:pPr>
            <a:r>
              <a:rPr lang="en-US" sz="2400" b="1" dirty="0" smtClean="0">
                <a:solidFill>
                  <a:srgbClr val="17375E"/>
                </a:solidFill>
                <a:latin typeface="Calibri" charset="0"/>
                <a:cs typeface="Arial" charset="0"/>
              </a:rPr>
              <a:t>Patty Bode    bode.40@osu.edu</a:t>
            </a:r>
          </a:p>
          <a:p>
            <a:pPr algn="r" hangingPunct="0">
              <a:defRPr/>
            </a:pPr>
            <a:r>
              <a:rPr lang="en-US" sz="2400" b="1" dirty="0" smtClean="0">
                <a:solidFill>
                  <a:srgbClr val="17375E"/>
                </a:solidFill>
                <a:latin typeface="Calibri" charset="0"/>
                <a:cs typeface="Arial" charset="0"/>
              </a:rPr>
              <a:t>The Ohio State University</a:t>
            </a:r>
            <a:r>
              <a:rPr lang="en-US" sz="2400" dirty="0">
                <a:solidFill>
                  <a:srgbClr val="17375E"/>
                </a:solidFill>
                <a:latin typeface="Calibri" charset="0"/>
                <a:cs typeface="Arial" charset="0"/>
              </a:rPr>
              <a:t> </a:t>
            </a:r>
            <a:endParaRPr lang="en-US" sz="2400" dirty="0" smtClean="0">
              <a:solidFill>
                <a:srgbClr val="17375E"/>
              </a:solidFill>
              <a:latin typeface="Calibri" charset="0"/>
              <a:cs typeface="Arial" charset="0"/>
            </a:endParaRPr>
          </a:p>
          <a:p>
            <a:pPr algn="r" hangingPunct="0">
              <a:defRPr/>
            </a:pPr>
            <a:r>
              <a:rPr lang="en-US" sz="2400" dirty="0" smtClean="0">
                <a:solidFill>
                  <a:srgbClr val="17375E"/>
                </a:solidFill>
                <a:latin typeface="Calibri" charset="0"/>
                <a:cs typeface="Arial" charset="0"/>
              </a:rPr>
              <a:t>Department of </a:t>
            </a:r>
          </a:p>
          <a:p>
            <a:pPr algn="r" hangingPunct="0">
              <a:defRPr/>
            </a:pPr>
            <a:r>
              <a:rPr lang="en-US" sz="2400" dirty="0" smtClean="0">
                <a:solidFill>
                  <a:srgbClr val="17375E"/>
                </a:solidFill>
                <a:latin typeface="Calibri" charset="0"/>
                <a:cs typeface="Arial" charset="0"/>
              </a:rPr>
              <a:t>Arts Administration, Education &amp; Policy</a:t>
            </a:r>
          </a:p>
          <a:p>
            <a:pPr algn="r" hangingPunct="0">
              <a:defRPr/>
            </a:pPr>
            <a:r>
              <a:rPr lang="en-US" sz="3200" dirty="0" err="1">
                <a:solidFill>
                  <a:srgbClr val="17375E"/>
                </a:solidFill>
                <a:latin typeface="Calibri" charset="0"/>
                <a:cs typeface="Arial" charset="0"/>
              </a:rPr>
              <a:t>p</a:t>
            </a:r>
            <a:r>
              <a:rPr lang="en-US" sz="3200" dirty="0" err="1" smtClean="0">
                <a:solidFill>
                  <a:srgbClr val="17375E"/>
                </a:solidFill>
                <a:latin typeface="Calibri" charset="0"/>
                <a:cs typeface="Arial" charset="0"/>
              </a:rPr>
              <a:t>attybode.com</a:t>
            </a:r>
            <a:endParaRPr lang="en-US" sz="3200" dirty="0">
              <a:solidFill>
                <a:srgbClr val="17375E"/>
              </a:solidFill>
              <a:latin typeface="Calibri" charset="0"/>
              <a:cs typeface="Arial" charset="0"/>
            </a:endParaRPr>
          </a:p>
        </p:txBody>
      </p:sp>
      <p:sp>
        <p:nvSpPr>
          <p:cNvPr id="8" name="Rounded Rectangle 7"/>
          <p:cNvSpPr>
            <a:spLocks noChangeArrowheads="1"/>
          </p:cNvSpPr>
          <p:nvPr/>
        </p:nvSpPr>
        <p:spPr bwMode="auto">
          <a:xfrm>
            <a:off x="323849" y="301333"/>
            <a:ext cx="8481085" cy="2023230"/>
          </a:xfrm>
          <a:prstGeom prst="roundRect">
            <a:avLst>
              <a:gd name="adj" fmla="val 16667"/>
            </a:avLst>
          </a:prstGeom>
          <a:solidFill>
            <a:srgbClr val="7BA7C9"/>
          </a:solidFill>
          <a:ln w="9525">
            <a:solidFill>
              <a:srgbClr val="4A7EBB"/>
            </a:solidFill>
            <a:round/>
            <a:headEnd/>
            <a:tailEnd/>
          </a:ln>
          <a:effectLst>
            <a:outerShdw blurRad="63500" dist="23000" dir="5400000" rotWithShape="0">
              <a:srgbClr val="000000">
                <a:alpha val="34999"/>
              </a:srgbClr>
            </a:outerShdw>
          </a:effectLst>
        </p:spPr>
        <p:txBody>
          <a:bodyPr anchor="ctr"/>
          <a:lstStyle/>
          <a:p>
            <a:pPr>
              <a:defRPr/>
            </a:pPr>
            <a:endParaRPr lang="en-US" sz="3600" b="1" dirty="0" smtClean="0">
              <a:solidFill>
                <a:schemeClr val="tx2">
                  <a:lumMod val="75000"/>
                </a:schemeClr>
              </a:solidFill>
            </a:endParaRPr>
          </a:p>
          <a:p>
            <a:pPr>
              <a:defRPr/>
            </a:pPr>
            <a:r>
              <a:rPr lang="en-US" sz="3600" b="1" dirty="0" smtClean="0">
                <a:solidFill>
                  <a:schemeClr val="tx2">
                    <a:lumMod val="75000"/>
                  </a:schemeClr>
                </a:solidFill>
              </a:rPr>
              <a:t>Digital </a:t>
            </a:r>
            <a:r>
              <a:rPr lang="en-US" sz="3600" b="1" dirty="0">
                <a:solidFill>
                  <a:schemeClr val="tx2">
                    <a:lumMod val="75000"/>
                  </a:schemeClr>
                </a:solidFill>
              </a:rPr>
              <a:t>Visual Culture with third graders: Animation, </a:t>
            </a:r>
            <a:r>
              <a:rPr lang="en-US" sz="3600" b="1" dirty="0" err="1">
                <a:solidFill>
                  <a:schemeClr val="tx2">
                    <a:lumMod val="75000"/>
                  </a:schemeClr>
                </a:solidFill>
              </a:rPr>
              <a:t>VoiceThread</a:t>
            </a:r>
            <a:r>
              <a:rPr lang="en-US" sz="3600" b="1" dirty="0">
                <a:solidFill>
                  <a:schemeClr val="tx2">
                    <a:lumMod val="75000"/>
                  </a:schemeClr>
                </a:solidFill>
              </a:rPr>
              <a:t> and web building in the art room</a:t>
            </a:r>
          </a:p>
          <a:p>
            <a:pPr fontAlgn="auto">
              <a:spcBef>
                <a:spcPts val="0"/>
              </a:spcBef>
              <a:spcAft>
                <a:spcPts val="0"/>
              </a:spcAft>
              <a:defRPr/>
            </a:pPr>
            <a:endParaRPr lang="en-US" sz="3600" dirty="0">
              <a:solidFill>
                <a:srgbClr val="17375E"/>
              </a:solidFill>
              <a:latin typeface="+mn-lt"/>
              <a:ea typeface="+mn-ea"/>
              <a:cs typeface="+mn-cs"/>
            </a:endParaRPr>
          </a:p>
        </p:txBody>
      </p:sp>
      <p:sp>
        <p:nvSpPr>
          <p:cNvPr id="9" name="Rounded Rectangle 8"/>
          <p:cNvSpPr>
            <a:spLocks noChangeArrowheads="1"/>
          </p:cNvSpPr>
          <p:nvPr/>
        </p:nvSpPr>
        <p:spPr bwMode="auto">
          <a:xfrm>
            <a:off x="323850" y="2410659"/>
            <a:ext cx="8481084" cy="914400"/>
          </a:xfrm>
          <a:prstGeom prst="roundRect">
            <a:avLst>
              <a:gd name="adj" fmla="val 16667"/>
            </a:avLst>
          </a:prstGeom>
          <a:solidFill>
            <a:srgbClr val="6D9D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hangingPunct="0">
              <a:defRPr/>
            </a:pPr>
            <a:r>
              <a:rPr lang="en-US" sz="2200" b="1" dirty="0" smtClean="0">
                <a:solidFill>
                  <a:srgbClr val="17375E"/>
                </a:solidFill>
                <a:latin typeface="Calibri" charset="0"/>
                <a:cs typeface="Arial" charset="0"/>
              </a:rPr>
              <a:t>A project funded by the  NAEF: National Art Education Foundation</a:t>
            </a:r>
            <a:r>
              <a:rPr lang="en-US" sz="2200" dirty="0">
                <a:solidFill>
                  <a:srgbClr val="FFFFFF"/>
                </a:solidFill>
                <a:latin typeface="Calibri" charset="0"/>
                <a:cs typeface="Arial" charset="0"/>
              </a:rPr>
              <a:t> </a:t>
            </a:r>
          </a:p>
        </p:txBody>
      </p:sp>
      <p:pic>
        <p:nvPicPr>
          <p:cNvPr id="10" name="Picture 9" descr="IMG_0054.JPG"/>
          <p:cNvPicPr>
            <a:picLocks noChangeAspect="1"/>
          </p:cNvPicPr>
          <p:nvPr/>
        </p:nvPicPr>
        <p:blipFill rotWithShape="1">
          <a:blip r:embed="rId2">
            <a:extLst>
              <a:ext uri="{28A0092B-C50C-407E-A947-70E740481C1C}">
                <a14:useLocalDpi xmlns:a14="http://schemas.microsoft.com/office/drawing/2010/main" val="0"/>
              </a:ext>
            </a:extLst>
          </a:blip>
          <a:srcRect l="6828" t="29503" r="39964" b="9611"/>
          <a:stretch/>
        </p:blipFill>
        <p:spPr>
          <a:xfrm>
            <a:off x="517602" y="3757928"/>
            <a:ext cx="2754648" cy="2364147"/>
          </a:xfrm>
          <a:prstGeom prst="rect">
            <a:avLst/>
          </a:prstGeom>
          <a:ln>
            <a:noFill/>
          </a:ln>
          <a:effectLst>
            <a:softEdge rad="112500"/>
          </a:effectLst>
        </p:spPr>
      </p:pic>
    </p:spTree>
    <p:extLst>
      <p:ext uri="{BB962C8B-B14F-4D97-AF65-F5344CB8AC3E}">
        <p14:creationId xmlns:p14="http://schemas.microsoft.com/office/powerpoint/2010/main" val="32536103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6343" t="9880" r="31497" b="46135"/>
          <a:stretch/>
        </p:blipFill>
        <p:spPr>
          <a:xfrm>
            <a:off x="3810184" y="1711192"/>
            <a:ext cx="881987" cy="2434480"/>
          </a:xfrm>
          <a:prstGeom prst="rect">
            <a:avLst/>
          </a:prstGeom>
        </p:spPr>
      </p:pic>
      <p:sp>
        <p:nvSpPr>
          <p:cNvPr id="3" name="TextBox 2"/>
          <p:cNvSpPr txBox="1"/>
          <p:nvPr/>
        </p:nvSpPr>
        <p:spPr>
          <a:xfrm>
            <a:off x="1517018" y="4498496"/>
            <a:ext cx="6790891" cy="369332"/>
          </a:xfrm>
          <a:prstGeom prst="rect">
            <a:avLst/>
          </a:prstGeom>
          <a:noFill/>
        </p:spPr>
        <p:txBody>
          <a:bodyPr wrap="none" rtlCol="0">
            <a:spAutoFit/>
          </a:bodyPr>
          <a:lstStyle/>
          <a:p>
            <a:r>
              <a:rPr lang="en-US" dirty="0" smtClean="0">
                <a:solidFill>
                  <a:srgbClr val="D9D9D9"/>
                </a:solidFill>
              </a:rPr>
              <a:t>Zoom-in on a section of your sketch to enlarge into an 18 x 24 painting</a:t>
            </a:r>
            <a:endParaRPr lang="en-US" dirty="0">
              <a:solidFill>
                <a:srgbClr val="D9D9D9"/>
              </a:solidFill>
            </a:endParaRPr>
          </a:p>
        </p:txBody>
      </p:sp>
    </p:spTree>
    <p:extLst>
      <p:ext uri="{BB962C8B-B14F-4D97-AF65-F5344CB8AC3E}">
        <p14:creationId xmlns:p14="http://schemas.microsoft.com/office/powerpoint/2010/main" val="2687755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01390" y="679811"/>
            <a:ext cx="7927261" cy="93372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1st Quarter: </a:t>
            </a:r>
          </a:p>
          <a:p>
            <a:pPr algn="l"/>
            <a:r>
              <a:rPr lang="en-US" b="1" dirty="0" smtClean="0">
                <a:solidFill>
                  <a:schemeClr val="bg1"/>
                </a:solidFill>
              </a:rPr>
              <a:t>Learn </a:t>
            </a:r>
            <a:r>
              <a:rPr lang="en-US" b="1" dirty="0">
                <a:solidFill>
                  <a:schemeClr val="bg1"/>
                </a:solidFill>
              </a:rPr>
              <a:t>About Sketching and Painting</a:t>
            </a:r>
            <a:endParaRPr lang="en-US" dirty="0">
              <a:solidFill>
                <a:schemeClr val="bg1"/>
              </a:solidFill>
            </a:endParaRPr>
          </a:p>
          <a:p>
            <a:endParaRPr lang="en-US" dirty="0">
              <a:solidFill>
                <a:schemeClr val="bg1">
                  <a:lumMod val="85000"/>
                </a:schemeClr>
              </a:solidFill>
            </a:endParaRPr>
          </a:p>
        </p:txBody>
      </p:sp>
      <p:sp>
        <p:nvSpPr>
          <p:cNvPr id="4" name="TextBox 3"/>
          <p:cNvSpPr txBox="1"/>
          <p:nvPr/>
        </p:nvSpPr>
        <p:spPr>
          <a:xfrm>
            <a:off x="438975" y="2226547"/>
            <a:ext cx="8507457" cy="2031325"/>
          </a:xfrm>
          <a:prstGeom prst="rect">
            <a:avLst/>
          </a:prstGeom>
          <a:noFill/>
        </p:spPr>
        <p:txBody>
          <a:bodyPr wrap="none" rtlCol="0">
            <a:spAutoFit/>
          </a:bodyPr>
          <a:lstStyle/>
          <a:p>
            <a:r>
              <a:rPr lang="en-US" dirty="0" smtClean="0"/>
              <a:t>Click here:</a:t>
            </a:r>
          </a:p>
          <a:p>
            <a:endParaRPr lang="en-US" dirty="0"/>
          </a:p>
          <a:p>
            <a:r>
              <a:rPr lang="en-US" dirty="0">
                <a:hlinkClick r:id="rId2"/>
              </a:rPr>
              <a:t>http://www.pattybode.com/digitial-visual-culture-project-</a:t>
            </a:r>
            <a:r>
              <a:rPr lang="en-US" dirty="0" smtClean="0">
                <a:hlinkClick r:id="rId2"/>
              </a:rPr>
              <a:t>bps.html</a:t>
            </a:r>
            <a:endParaRPr lang="en-US" dirty="0" smtClean="0"/>
          </a:p>
          <a:p>
            <a:endParaRPr lang="en-US" dirty="0"/>
          </a:p>
          <a:p>
            <a:r>
              <a:rPr lang="en-US" dirty="0" smtClean="0"/>
              <a:t>To see video 2 minutes, 47 seconds</a:t>
            </a:r>
          </a:p>
          <a:p>
            <a:endParaRPr lang="en-US" b="1" dirty="0"/>
          </a:p>
          <a:p>
            <a:r>
              <a:rPr lang="en-US" b="1" dirty="0" smtClean="0"/>
              <a:t>1st </a:t>
            </a:r>
            <a:r>
              <a:rPr lang="en-US" b="1" dirty="0"/>
              <a:t>Quarter of Digital Visual Culture (DVC) Project:  Learn About Sketching and Painting</a:t>
            </a:r>
            <a:endParaRPr lang="en-US" dirty="0"/>
          </a:p>
        </p:txBody>
      </p:sp>
    </p:spTree>
    <p:extLst>
      <p:ext uri="{BB962C8B-B14F-4D97-AF65-F5344CB8AC3E}">
        <p14:creationId xmlns:p14="http://schemas.microsoft.com/office/powerpoint/2010/main" val="11146925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116" y="274638"/>
            <a:ext cx="6961717" cy="1143000"/>
          </a:xfrm>
        </p:spPr>
        <p:txBody>
          <a:bodyPr>
            <a:normAutofit fontScale="90000"/>
          </a:bodyPr>
          <a:lstStyle/>
          <a:p>
            <a:pPr algn="l"/>
            <a:r>
              <a:rPr lang="en-US" dirty="0" smtClean="0">
                <a:solidFill>
                  <a:srgbClr val="D9D9D9"/>
                </a:solidFill>
              </a:rPr>
              <a:t>2</a:t>
            </a:r>
            <a:r>
              <a:rPr lang="en-US" baseline="30000" dirty="0" smtClean="0">
                <a:solidFill>
                  <a:srgbClr val="D9D9D9"/>
                </a:solidFill>
              </a:rPr>
              <a:t>nd</a:t>
            </a:r>
            <a:r>
              <a:rPr lang="en-US" dirty="0" smtClean="0">
                <a:solidFill>
                  <a:srgbClr val="D9D9D9"/>
                </a:solidFill>
              </a:rPr>
              <a:t> Quarter: </a:t>
            </a:r>
            <a:br>
              <a:rPr lang="en-US" dirty="0" smtClean="0">
                <a:solidFill>
                  <a:srgbClr val="D9D9D9"/>
                </a:solidFill>
              </a:rPr>
            </a:br>
            <a:r>
              <a:rPr lang="en-US" dirty="0" smtClean="0">
                <a:solidFill>
                  <a:srgbClr val="D9D9D9"/>
                </a:solidFill>
              </a:rPr>
              <a:t>1 painting &amp; 1 video animation</a:t>
            </a:r>
            <a:endParaRPr lang="en-US" dirty="0">
              <a:solidFill>
                <a:srgbClr val="D9D9D9"/>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43988642"/>
              </p:ext>
            </p:extLst>
          </p:nvPr>
        </p:nvGraphicFramePr>
        <p:xfrm>
          <a:off x="1300817" y="1524112"/>
          <a:ext cx="5626100" cy="5207529"/>
        </p:xfrm>
        <a:graphic>
          <a:graphicData uri="http://schemas.openxmlformats.org/presentationml/2006/ole">
            <mc:AlternateContent xmlns:mc="http://schemas.openxmlformats.org/markup-compatibility/2006">
              <mc:Choice xmlns:v="urn:schemas-microsoft-com:vml" Requires="v">
                <p:oleObj spid="_x0000_s3097" name="Document" r:id="rId4" imgW="5626100" imgH="4953000" progId="Word.Document.12">
                  <p:embed/>
                </p:oleObj>
              </mc:Choice>
              <mc:Fallback>
                <p:oleObj name="Document" r:id="rId4" imgW="5626100" imgH="4953000" progId="Word.Document.12">
                  <p:embed/>
                  <p:pic>
                    <p:nvPicPr>
                      <p:cNvPr id="0" name=""/>
                      <p:cNvPicPr/>
                      <p:nvPr/>
                    </p:nvPicPr>
                    <p:blipFill>
                      <a:blip r:embed="rId5"/>
                      <a:stretch>
                        <a:fillRect/>
                      </a:stretch>
                    </p:blipFill>
                    <p:spPr>
                      <a:xfrm>
                        <a:off x="1300817" y="1524112"/>
                        <a:ext cx="5626100" cy="5207529"/>
                      </a:xfrm>
                      <a:prstGeom prst="rect">
                        <a:avLst/>
                      </a:prstGeom>
                    </p:spPr>
                  </p:pic>
                </p:oleObj>
              </mc:Fallback>
            </mc:AlternateContent>
          </a:graphicData>
        </a:graphic>
      </p:graphicFrame>
    </p:spTree>
    <p:extLst>
      <p:ext uri="{BB962C8B-B14F-4D97-AF65-F5344CB8AC3E}">
        <p14:creationId xmlns:p14="http://schemas.microsoft.com/office/powerpoint/2010/main" val="32153651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FF"/>
                </a:solidFill>
              </a:rPr>
              <a:t>What is the one thing in your story/painting that you will make come alive – or animate?</a:t>
            </a:r>
            <a:endParaRPr lang="en-US" sz="2800" dirty="0">
              <a:solidFill>
                <a:srgbClr val="FFFFFF"/>
              </a:solidFill>
            </a:endParaRPr>
          </a:p>
        </p:txBody>
      </p:sp>
      <p:pic>
        <p:nvPicPr>
          <p:cNvPr id="3" name="Picture 2" descr="IMG_52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096" y="1720902"/>
            <a:ext cx="6303904" cy="4727928"/>
          </a:xfrm>
          <a:prstGeom prst="rect">
            <a:avLst/>
          </a:prstGeom>
        </p:spPr>
      </p:pic>
    </p:spTree>
    <p:extLst>
      <p:ext uri="{BB962C8B-B14F-4D97-AF65-F5344CB8AC3E}">
        <p14:creationId xmlns:p14="http://schemas.microsoft.com/office/powerpoint/2010/main" val="1559296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49924" y="238688"/>
            <a:ext cx="3708100" cy="2829597"/>
          </a:xfrm>
          <a:prstGeom prst="rect">
            <a:avLst/>
          </a:prstGeom>
        </p:spPr>
      </p:pic>
      <p:pic>
        <p:nvPicPr>
          <p:cNvPr id="5" name="Picture 4"/>
          <p:cNvPicPr>
            <a:picLocks noChangeAspect="1"/>
          </p:cNvPicPr>
          <p:nvPr/>
        </p:nvPicPr>
        <p:blipFill rotWithShape="1">
          <a:blip r:embed="rId4"/>
          <a:srcRect l="56343" t="9880" r="31497" b="46135"/>
          <a:stretch/>
        </p:blipFill>
        <p:spPr>
          <a:xfrm>
            <a:off x="5386399" y="633805"/>
            <a:ext cx="881987" cy="2434480"/>
          </a:xfrm>
          <a:prstGeom prst="rect">
            <a:avLst/>
          </a:prstGeom>
        </p:spPr>
      </p:pic>
      <p:pic>
        <p:nvPicPr>
          <p:cNvPr id="6" name="CarmenLG Anim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9941" y="3068285"/>
            <a:ext cx="4736165" cy="3552124"/>
          </a:xfrm>
          <a:prstGeom prst="rect">
            <a:avLst/>
          </a:prstGeom>
        </p:spPr>
      </p:pic>
    </p:spTree>
    <p:extLst>
      <p:ext uri="{BB962C8B-B14F-4D97-AF65-F5344CB8AC3E}">
        <p14:creationId xmlns:p14="http://schemas.microsoft.com/office/powerpoint/2010/main" val="33536550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SAM </a:t>
            </a:r>
            <a:r>
              <a:rPr lang="en-US" dirty="0" err="1" smtClean="0">
                <a:solidFill>
                  <a:srgbClr val="D9D9D9"/>
                </a:solidFill>
              </a:rPr>
              <a:t>iCreatetoEducate</a:t>
            </a:r>
            <a:endParaRPr lang="en-US" dirty="0">
              <a:solidFill>
                <a:srgbClr val="D9D9D9"/>
              </a:solidFill>
            </a:endParaRPr>
          </a:p>
        </p:txBody>
      </p:sp>
      <p:sp>
        <p:nvSpPr>
          <p:cNvPr id="3" name="TextBox 2"/>
          <p:cNvSpPr txBox="1"/>
          <p:nvPr/>
        </p:nvSpPr>
        <p:spPr>
          <a:xfrm>
            <a:off x="1905107" y="1417638"/>
            <a:ext cx="5673348" cy="646331"/>
          </a:xfrm>
          <a:prstGeom prst="rect">
            <a:avLst/>
          </a:prstGeom>
          <a:noFill/>
        </p:spPr>
        <p:txBody>
          <a:bodyPr wrap="none" rtlCol="0">
            <a:spAutoFit/>
          </a:bodyPr>
          <a:lstStyle/>
          <a:p>
            <a:r>
              <a:rPr lang="en-US" sz="3600" dirty="0">
                <a:solidFill>
                  <a:schemeClr val="bg1"/>
                </a:solidFill>
              </a:rPr>
              <a:t>http://</a:t>
            </a:r>
            <a:r>
              <a:rPr lang="en-US" sz="3600" dirty="0" err="1">
                <a:solidFill>
                  <a:schemeClr val="bg1"/>
                </a:solidFill>
              </a:rPr>
              <a:t>icreatetoeducate.com</a:t>
            </a:r>
            <a:r>
              <a:rPr lang="en-US" dirty="0"/>
              <a:t>/</a:t>
            </a:r>
          </a:p>
        </p:txBody>
      </p:sp>
      <p:pic>
        <p:nvPicPr>
          <p:cNvPr id="4" name="Picture 3"/>
          <p:cNvPicPr>
            <a:picLocks noChangeAspect="1"/>
          </p:cNvPicPr>
          <p:nvPr/>
        </p:nvPicPr>
        <p:blipFill>
          <a:blip r:embed="rId2"/>
          <a:stretch>
            <a:fillRect/>
          </a:stretch>
        </p:blipFill>
        <p:spPr>
          <a:xfrm>
            <a:off x="887243" y="3099730"/>
            <a:ext cx="3149600" cy="2133600"/>
          </a:xfrm>
          <a:prstGeom prst="rect">
            <a:avLst/>
          </a:prstGeom>
        </p:spPr>
      </p:pic>
      <p:pic>
        <p:nvPicPr>
          <p:cNvPr id="5" name="Picture 4"/>
          <p:cNvPicPr>
            <a:picLocks noChangeAspect="1"/>
          </p:cNvPicPr>
          <p:nvPr/>
        </p:nvPicPr>
        <p:blipFill>
          <a:blip r:embed="rId3"/>
          <a:stretch>
            <a:fillRect/>
          </a:stretch>
        </p:blipFill>
        <p:spPr>
          <a:xfrm>
            <a:off x="4403725" y="3099730"/>
            <a:ext cx="3709495" cy="2133600"/>
          </a:xfrm>
          <a:prstGeom prst="rect">
            <a:avLst/>
          </a:prstGeom>
        </p:spPr>
      </p:pic>
    </p:spTree>
    <p:extLst>
      <p:ext uri="{BB962C8B-B14F-4D97-AF65-F5344CB8AC3E}">
        <p14:creationId xmlns:p14="http://schemas.microsoft.com/office/powerpoint/2010/main" val="32841017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880" y="274638"/>
            <a:ext cx="8898180" cy="1143000"/>
          </a:xfrm>
        </p:spPr>
        <p:txBody>
          <a:bodyPr>
            <a:normAutofit/>
          </a:bodyPr>
          <a:lstStyle/>
          <a:p>
            <a:r>
              <a:rPr lang="en-US" sz="3200" dirty="0" smtClean="0">
                <a:solidFill>
                  <a:srgbClr val="FFFFFF"/>
                </a:solidFill>
              </a:rPr>
              <a:t>2</a:t>
            </a:r>
            <a:r>
              <a:rPr lang="en-US" sz="3200" baseline="30000" dirty="0" smtClean="0">
                <a:solidFill>
                  <a:srgbClr val="FFFFFF"/>
                </a:solidFill>
              </a:rPr>
              <a:t>nd</a:t>
            </a:r>
            <a:r>
              <a:rPr lang="en-US" sz="3200" dirty="0" smtClean="0">
                <a:solidFill>
                  <a:srgbClr val="FFFFFF"/>
                </a:solidFill>
              </a:rPr>
              <a:t> Quarter: </a:t>
            </a:r>
            <a:r>
              <a:rPr lang="en-US" sz="3200" b="1" dirty="0" smtClean="0">
                <a:solidFill>
                  <a:srgbClr val="FFFFFF"/>
                </a:solidFill>
              </a:rPr>
              <a:t>Turn </a:t>
            </a:r>
            <a:r>
              <a:rPr lang="en-US" sz="3200" b="1" dirty="0">
                <a:solidFill>
                  <a:srgbClr val="FFFFFF"/>
                </a:solidFill>
              </a:rPr>
              <a:t>Illustration Into Animation</a:t>
            </a:r>
            <a:endParaRPr lang="en-US" sz="3200" dirty="0">
              <a:solidFill>
                <a:srgbClr val="FFFFFF"/>
              </a:solidFill>
            </a:endParaRPr>
          </a:p>
        </p:txBody>
      </p:sp>
      <p:sp>
        <p:nvSpPr>
          <p:cNvPr id="4" name="Rectangle 3"/>
          <p:cNvSpPr/>
          <p:nvPr/>
        </p:nvSpPr>
        <p:spPr>
          <a:xfrm>
            <a:off x="846594" y="2434257"/>
            <a:ext cx="7462570" cy="2308324"/>
          </a:xfrm>
          <a:prstGeom prst="rect">
            <a:avLst/>
          </a:prstGeom>
        </p:spPr>
        <p:txBody>
          <a:bodyPr wrap="square">
            <a:spAutoFit/>
          </a:bodyPr>
          <a:lstStyle/>
          <a:p>
            <a:r>
              <a:rPr lang="en-US" dirty="0"/>
              <a:t>Click here:</a:t>
            </a:r>
          </a:p>
          <a:p>
            <a:endParaRPr lang="en-US" dirty="0"/>
          </a:p>
          <a:p>
            <a:r>
              <a:rPr lang="en-US" dirty="0">
                <a:hlinkClick r:id="rId2"/>
              </a:rPr>
              <a:t>http://www.pattybode.com/digitial-visual-culture-project-bps.html</a:t>
            </a:r>
            <a:endParaRPr lang="en-US" dirty="0"/>
          </a:p>
          <a:p>
            <a:endParaRPr lang="en-US" dirty="0"/>
          </a:p>
          <a:p>
            <a:r>
              <a:rPr lang="en-US" dirty="0"/>
              <a:t>To see video 2 minutes, </a:t>
            </a:r>
            <a:r>
              <a:rPr lang="en-US" dirty="0" smtClean="0"/>
              <a:t>31 </a:t>
            </a:r>
            <a:r>
              <a:rPr lang="en-US" dirty="0"/>
              <a:t>seconds</a:t>
            </a:r>
          </a:p>
          <a:p>
            <a:endParaRPr lang="en-US" b="1" dirty="0"/>
          </a:p>
          <a:p>
            <a:r>
              <a:rPr lang="en-US" b="1" dirty="0"/>
              <a:t>2nd Quarter of Digital Visual Culture (DVC) Project:  </a:t>
            </a:r>
            <a:endParaRPr lang="en-US" b="1" dirty="0" smtClean="0"/>
          </a:p>
          <a:p>
            <a:r>
              <a:rPr lang="en-US" b="1" dirty="0" smtClean="0"/>
              <a:t>Turn </a:t>
            </a:r>
            <a:r>
              <a:rPr lang="en-US" b="1" dirty="0"/>
              <a:t>Illustration Into Animation</a:t>
            </a:r>
            <a:endParaRPr lang="en-US" dirty="0"/>
          </a:p>
        </p:txBody>
      </p:sp>
    </p:spTree>
    <p:extLst>
      <p:ext uri="{BB962C8B-B14F-4D97-AF65-F5344CB8AC3E}">
        <p14:creationId xmlns:p14="http://schemas.microsoft.com/office/powerpoint/2010/main" val="25923411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4279" y="383288"/>
            <a:ext cx="8174541" cy="1242918"/>
          </a:xfrm>
          <a:prstGeom prst="roundRect">
            <a:avLst/>
          </a:prstGeom>
          <a:solidFill>
            <a:srgbClr val="DFB588"/>
          </a:solidFill>
          <a:effectLst>
            <a:glow rad="101600">
              <a:srgbClr val="D3CA7C">
                <a:alpha val="67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400" dirty="0">
                <a:solidFill>
                  <a:schemeClr val="accent2">
                    <a:lumMod val="50000"/>
                  </a:schemeClr>
                </a:solidFill>
              </a:rPr>
              <a:t>Qualitative Research and </a:t>
            </a:r>
          </a:p>
          <a:p>
            <a:pPr algn="ctr" fontAlgn="auto">
              <a:spcBef>
                <a:spcPts val="0"/>
              </a:spcBef>
              <a:spcAft>
                <a:spcPts val="0"/>
              </a:spcAft>
              <a:defRPr/>
            </a:pPr>
            <a:r>
              <a:rPr lang="en-US" sz="4400" dirty="0">
                <a:solidFill>
                  <a:schemeClr val="accent2">
                    <a:lumMod val="50000"/>
                  </a:schemeClr>
                </a:solidFill>
              </a:rPr>
              <a:t>Choices in Methodology</a:t>
            </a:r>
          </a:p>
        </p:txBody>
      </p:sp>
      <p:sp>
        <p:nvSpPr>
          <p:cNvPr id="5" name="Rounded Rectangle 4"/>
          <p:cNvSpPr/>
          <p:nvPr/>
        </p:nvSpPr>
        <p:spPr>
          <a:xfrm>
            <a:off x="324279" y="3375168"/>
            <a:ext cx="8622368" cy="863593"/>
          </a:xfrm>
          <a:prstGeom prst="roundRect">
            <a:avLst/>
          </a:prstGeom>
          <a:solidFill>
            <a:srgbClr val="F0E0A7"/>
          </a:solidFill>
          <a:ln>
            <a:solidFill>
              <a:srgbClr val="F0E0A7"/>
            </a:solidFill>
          </a:ln>
          <a:effectLst>
            <a:glow rad="101600">
              <a:srgbClr val="D3CA7C">
                <a:alpha val="67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900" b="1" dirty="0">
                <a:solidFill>
                  <a:schemeClr val="accent2">
                    <a:lumMod val="50000"/>
                  </a:schemeClr>
                </a:solidFill>
              </a:rPr>
              <a:t>Case Studies are a specific approach within the framework of qualitative research. </a:t>
            </a:r>
          </a:p>
        </p:txBody>
      </p:sp>
      <p:sp>
        <p:nvSpPr>
          <p:cNvPr id="6" name="Rounded Rectangle 5"/>
          <p:cNvSpPr/>
          <p:nvPr/>
        </p:nvSpPr>
        <p:spPr>
          <a:xfrm>
            <a:off x="324279" y="4456156"/>
            <a:ext cx="8622368" cy="1784940"/>
          </a:xfrm>
          <a:prstGeom prst="roundRect">
            <a:avLst/>
          </a:prstGeom>
          <a:solidFill>
            <a:srgbClr val="FFA4AA"/>
          </a:solidFill>
          <a:effectLst>
            <a:glow rad="101600">
              <a:srgbClr val="D3CA7C">
                <a:alpha val="67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defRPr/>
            </a:pPr>
            <a:endParaRPr lang="en-US" sz="1900" dirty="0" smtClean="0">
              <a:solidFill>
                <a:srgbClr val="632523"/>
              </a:solidFill>
            </a:endParaRPr>
          </a:p>
          <a:p>
            <a:pPr>
              <a:defRPr/>
            </a:pPr>
            <a:r>
              <a:rPr lang="en-US" sz="1900" dirty="0" err="1" smtClean="0">
                <a:solidFill>
                  <a:srgbClr val="632523"/>
                </a:solidFill>
              </a:rPr>
              <a:t>Sharan</a:t>
            </a:r>
            <a:r>
              <a:rPr lang="en-US" sz="1900" dirty="0" smtClean="0">
                <a:solidFill>
                  <a:srgbClr val="632523"/>
                </a:solidFill>
              </a:rPr>
              <a:t> Merriam (2009) explains case studies as:</a:t>
            </a:r>
          </a:p>
          <a:p>
            <a:pPr>
              <a:buFont typeface="Arial" charset="0"/>
              <a:buChar char="•"/>
              <a:defRPr/>
            </a:pPr>
            <a:r>
              <a:rPr lang="en-US" sz="1900" b="1" dirty="0" smtClean="0">
                <a:solidFill>
                  <a:srgbClr val="632523"/>
                </a:solidFill>
              </a:rPr>
              <a:t>Particularistic </a:t>
            </a:r>
            <a:r>
              <a:rPr lang="en-US" sz="1900" dirty="0" smtClean="0">
                <a:solidFill>
                  <a:srgbClr val="632523"/>
                </a:solidFill>
              </a:rPr>
              <a:t>(focusing on one person or one social unit).</a:t>
            </a:r>
          </a:p>
          <a:p>
            <a:pPr>
              <a:buFont typeface="Arial" charset="0"/>
              <a:buChar char="•"/>
              <a:defRPr/>
            </a:pPr>
            <a:r>
              <a:rPr lang="en-US" sz="1900" b="1" dirty="0" smtClean="0">
                <a:solidFill>
                  <a:srgbClr val="632523"/>
                </a:solidFill>
              </a:rPr>
              <a:t>Descriptive</a:t>
            </a:r>
            <a:r>
              <a:rPr lang="en-US" sz="1900" dirty="0" smtClean="0">
                <a:solidFill>
                  <a:srgbClr val="632523"/>
                </a:solidFill>
              </a:rPr>
              <a:t> (because the result is a rich, think portrait) and</a:t>
            </a:r>
          </a:p>
          <a:p>
            <a:pPr>
              <a:buFont typeface="Arial" charset="0"/>
              <a:buChar char="•"/>
              <a:defRPr/>
            </a:pPr>
            <a:r>
              <a:rPr lang="en-US" sz="1900" b="1" dirty="0" smtClean="0">
                <a:solidFill>
                  <a:srgbClr val="632523"/>
                </a:solidFill>
              </a:rPr>
              <a:t>Heuristic</a:t>
            </a:r>
            <a:r>
              <a:rPr lang="en-US" sz="1900" dirty="0" smtClean="0">
                <a:solidFill>
                  <a:srgbClr val="632523"/>
                </a:solidFill>
              </a:rPr>
              <a:t> (because it sharpens the reader</a:t>
            </a:r>
            <a:r>
              <a:rPr lang="ja-JP" altLang="en-US" sz="1900" dirty="0" smtClean="0">
                <a:solidFill>
                  <a:srgbClr val="632523"/>
                </a:solidFill>
              </a:rPr>
              <a:t>’</a:t>
            </a:r>
            <a:r>
              <a:rPr lang="en-US" sz="1900" dirty="0" smtClean="0">
                <a:solidFill>
                  <a:srgbClr val="632523"/>
                </a:solidFill>
              </a:rPr>
              <a:t>s understanding, leading to discovering            new meanings). </a:t>
            </a:r>
          </a:p>
          <a:p>
            <a:pPr>
              <a:defRPr/>
            </a:pPr>
            <a:r>
              <a:rPr lang="en-US" sz="1200" dirty="0" smtClean="0">
                <a:solidFill>
                  <a:srgbClr val="17375E"/>
                </a:solidFill>
              </a:rPr>
              <a:t>Merriam, S. B. (2009). </a:t>
            </a:r>
            <a:r>
              <a:rPr lang="en-US" sz="1200" i="1" dirty="0" smtClean="0">
                <a:solidFill>
                  <a:srgbClr val="17375E"/>
                </a:solidFill>
              </a:rPr>
              <a:t>Qualitative Research: A Guide to design and implementation</a:t>
            </a:r>
            <a:r>
              <a:rPr lang="en-US" sz="1200" dirty="0" smtClean="0">
                <a:solidFill>
                  <a:srgbClr val="17375E"/>
                </a:solidFill>
              </a:rPr>
              <a:t>. Hoboken: </a:t>
            </a:r>
            <a:r>
              <a:rPr lang="en-US" sz="1200" dirty="0" err="1" smtClean="0">
                <a:solidFill>
                  <a:srgbClr val="17375E"/>
                </a:solidFill>
              </a:rPr>
              <a:t>Jossey</a:t>
            </a:r>
            <a:r>
              <a:rPr lang="en-US" sz="1200" dirty="0" smtClean="0">
                <a:solidFill>
                  <a:srgbClr val="17375E"/>
                </a:solidFill>
              </a:rPr>
              <a:t>-Bass. </a:t>
            </a:r>
          </a:p>
          <a:p>
            <a:pPr>
              <a:buFont typeface="Arial" charset="0"/>
              <a:buChar char="•"/>
              <a:defRPr/>
            </a:pPr>
            <a:endParaRPr lang="en-US" sz="1900" dirty="0" smtClean="0">
              <a:solidFill>
                <a:srgbClr val="17375E"/>
              </a:solidFill>
            </a:endParaRPr>
          </a:p>
        </p:txBody>
      </p:sp>
      <p:pic>
        <p:nvPicPr>
          <p:cNvPr id="8" name="Picture 7"/>
          <p:cNvPicPr>
            <a:picLocks noChangeAspect="1"/>
          </p:cNvPicPr>
          <p:nvPr/>
        </p:nvPicPr>
        <p:blipFill>
          <a:blip r:embed="rId3"/>
          <a:srcRect t="37356" b="12944"/>
          <a:stretch>
            <a:fillRect/>
          </a:stretch>
        </p:blipFill>
        <p:spPr>
          <a:xfrm>
            <a:off x="2719563" y="1644476"/>
            <a:ext cx="3170074" cy="2010169"/>
          </a:xfrm>
          <a:prstGeom prst="rect">
            <a:avLst/>
          </a:prstGeom>
          <a:ln>
            <a:noFill/>
          </a:ln>
          <a:effectLst>
            <a:softEdge rad="112500"/>
          </a:effectLst>
        </p:spPr>
      </p:pic>
    </p:spTree>
    <p:extLst>
      <p:ext uri="{BB962C8B-B14F-4D97-AF65-F5344CB8AC3E}">
        <p14:creationId xmlns:p14="http://schemas.microsoft.com/office/powerpoint/2010/main" val="1260104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32770" name="Group 4"/>
          <p:cNvGrpSpPr>
            <a:grpSpLocks noChangeAspect="1"/>
          </p:cNvGrpSpPr>
          <p:nvPr/>
        </p:nvGrpSpPr>
        <p:grpSpPr bwMode="auto">
          <a:xfrm>
            <a:off x="2133600" y="990600"/>
            <a:ext cx="4914900" cy="5046018"/>
            <a:chOff x="2160" y="5304"/>
            <a:chExt cx="7740" cy="7947"/>
          </a:xfrm>
        </p:grpSpPr>
        <p:sp>
          <p:nvSpPr>
            <p:cNvPr id="32772" name="AutoShape 5"/>
            <p:cNvSpPr>
              <a:spLocks noChangeAspect="1" noChangeArrowheads="1" noTextEdit="1"/>
            </p:cNvSpPr>
            <p:nvPr/>
          </p:nvSpPr>
          <p:spPr bwMode="auto">
            <a:xfrm>
              <a:off x="2160" y="5304"/>
              <a:ext cx="7740" cy="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3" name="_s36870"/>
            <p:cNvSpPr>
              <a:spLocks noChangeArrowheads="1" noTextEdit="1"/>
            </p:cNvSpPr>
            <p:nvPr/>
          </p:nvSpPr>
          <p:spPr bwMode="auto">
            <a:xfrm>
              <a:off x="2430" y="5553"/>
              <a:ext cx="7200" cy="7200"/>
            </a:xfrm>
            <a:custGeom>
              <a:avLst/>
              <a:gdLst>
                <a:gd name="T0" fmla="*/ 1200 w 21600"/>
                <a:gd name="T1" fmla="*/ 0 h 21600"/>
                <a:gd name="T2" fmla="*/ 700 w 21600"/>
                <a:gd name="T3" fmla="*/ 334 h 21600"/>
                <a:gd name="T4" fmla="*/ 1200 w 21600"/>
                <a:gd name="T5" fmla="*/ 400 h 21600"/>
                <a:gd name="T6" fmla="*/ 1700 w 21600"/>
                <a:gd name="T7" fmla="*/ 334 h 21600"/>
                <a:gd name="T8" fmla="*/ 0 60000 65536"/>
                <a:gd name="T9" fmla="*/ 0 60000 65536"/>
                <a:gd name="T10" fmla="*/ 0 60000 65536"/>
                <a:gd name="T11" fmla="*/ 0 60000 65536"/>
                <a:gd name="T12" fmla="*/ 0 w 21600"/>
                <a:gd name="T13" fmla="*/ 0 h 21600"/>
                <a:gd name="T14" fmla="*/ 21600 w 21600"/>
                <a:gd name="T15" fmla="*/ 102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gradFill rotWithShape="1">
              <a:gsLst>
                <a:gs pos="0">
                  <a:srgbClr val="99CC00"/>
                </a:gs>
                <a:gs pos="100000">
                  <a:srgbClr val="FFFFFF"/>
                </a:gs>
              </a:gsLst>
              <a:path path="rect">
                <a:fillToRect r="100000" b="10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CC00"/>
              </a:extrusionClr>
            </a:sp3d>
          </p:spPr>
          <p:txBody>
            <a:bodyPr anchor="ctr">
              <a:flatTx/>
            </a:bodyPr>
            <a:lstStyle/>
            <a:p>
              <a:endParaRPr lang="en-US"/>
            </a:p>
          </p:txBody>
        </p:sp>
        <p:sp>
          <p:nvSpPr>
            <p:cNvPr id="32774" name="_s36871"/>
            <p:cNvSpPr>
              <a:spLocks noChangeArrowheads="1" noTextEdit="1"/>
            </p:cNvSpPr>
            <p:nvPr/>
          </p:nvSpPr>
          <p:spPr bwMode="auto">
            <a:xfrm rot="7200000">
              <a:off x="2430" y="5553"/>
              <a:ext cx="7200" cy="7200"/>
            </a:xfrm>
            <a:custGeom>
              <a:avLst/>
              <a:gdLst>
                <a:gd name="T0" fmla="*/ 1200 w 21600"/>
                <a:gd name="T1" fmla="*/ 0 h 21600"/>
                <a:gd name="T2" fmla="*/ 700 w 21600"/>
                <a:gd name="T3" fmla="*/ 334 h 21600"/>
                <a:gd name="T4" fmla="*/ 1200 w 21600"/>
                <a:gd name="T5" fmla="*/ 400 h 21600"/>
                <a:gd name="T6" fmla="*/ 1700 w 21600"/>
                <a:gd name="T7" fmla="*/ 334 h 21600"/>
                <a:gd name="T8" fmla="*/ 0 60000 65536"/>
                <a:gd name="T9" fmla="*/ 0 60000 65536"/>
                <a:gd name="T10" fmla="*/ 0 60000 65536"/>
                <a:gd name="T11" fmla="*/ 0 60000 65536"/>
                <a:gd name="T12" fmla="*/ 0 w 21600"/>
                <a:gd name="T13" fmla="*/ 0 h 21600"/>
                <a:gd name="T14" fmla="*/ 21600 w 21600"/>
                <a:gd name="T15" fmla="*/ 102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gradFill rotWithShape="1">
              <a:gsLst>
                <a:gs pos="0">
                  <a:srgbClr val="D6E0E0"/>
                </a:gs>
                <a:gs pos="100000">
                  <a:srgbClr val="FFFFFF"/>
                </a:gs>
              </a:gsLst>
              <a:path path="rect">
                <a:fillToRect r="100000" b="10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D6E0E0"/>
              </a:extrusionClr>
            </a:sp3d>
          </p:spPr>
          <p:txBody>
            <a:bodyPr anchor="ctr">
              <a:flatTx/>
            </a:bodyPr>
            <a:lstStyle/>
            <a:p>
              <a:endParaRPr lang="en-US"/>
            </a:p>
          </p:txBody>
        </p:sp>
        <p:sp>
          <p:nvSpPr>
            <p:cNvPr id="32775" name="_s36872"/>
            <p:cNvSpPr>
              <a:spLocks noChangeArrowheads="1" noTextEdit="1"/>
            </p:cNvSpPr>
            <p:nvPr/>
          </p:nvSpPr>
          <p:spPr bwMode="auto">
            <a:xfrm rot="-7200000">
              <a:off x="2430" y="5553"/>
              <a:ext cx="7200" cy="7200"/>
            </a:xfrm>
            <a:custGeom>
              <a:avLst/>
              <a:gdLst>
                <a:gd name="T0" fmla="*/ 1200 w 21600"/>
                <a:gd name="T1" fmla="*/ 0 h 21600"/>
                <a:gd name="T2" fmla="*/ 700 w 21600"/>
                <a:gd name="T3" fmla="*/ 334 h 21600"/>
                <a:gd name="T4" fmla="*/ 1200 w 21600"/>
                <a:gd name="T5" fmla="*/ 400 h 21600"/>
                <a:gd name="T6" fmla="*/ 1700 w 21600"/>
                <a:gd name="T7" fmla="*/ 334 h 21600"/>
                <a:gd name="T8" fmla="*/ 0 60000 65536"/>
                <a:gd name="T9" fmla="*/ 0 60000 65536"/>
                <a:gd name="T10" fmla="*/ 0 60000 65536"/>
                <a:gd name="T11" fmla="*/ 0 60000 65536"/>
                <a:gd name="T12" fmla="*/ 0 w 21600"/>
                <a:gd name="T13" fmla="*/ 0 h 21600"/>
                <a:gd name="T14" fmla="*/ 21600 w 21600"/>
                <a:gd name="T15" fmla="*/ 102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gradFill rotWithShape="1">
              <a:gsLst>
                <a:gs pos="0">
                  <a:srgbClr val="97CDCC"/>
                </a:gs>
                <a:gs pos="100000">
                  <a:srgbClr val="FFFFFF"/>
                </a:gs>
              </a:gsLst>
              <a:path path="rect">
                <a:fillToRect r="100000" b="10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97CDCC"/>
              </a:extrusionClr>
            </a:sp3d>
          </p:spPr>
          <p:txBody>
            <a:bodyPr anchor="ctr">
              <a:flatTx/>
            </a:bodyPr>
            <a:lstStyle/>
            <a:p>
              <a:endParaRPr lang="en-US"/>
            </a:p>
          </p:txBody>
        </p:sp>
        <p:sp>
          <p:nvSpPr>
            <p:cNvPr id="32776" name="_s36873"/>
            <p:cNvSpPr>
              <a:spLocks noChangeArrowheads="1"/>
            </p:cNvSpPr>
            <p:nvPr/>
          </p:nvSpPr>
          <p:spPr bwMode="auto">
            <a:xfrm>
              <a:off x="7704" y="6554"/>
              <a:ext cx="2196"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564" tIns="30283" rIns="60564" bIns="30283" anchor="ctr"/>
            <a:lstStyle/>
            <a:p>
              <a:pPr algn="ctr"/>
              <a:endParaRPr lang="en-US" sz="1100" dirty="0"/>
            </a:p>
            <a:p>
              <a:pPr algn="ctr"/>
              <a:r>
                <a:rPr lang="en-US" sz="1200" b="1" dirty="0"/>
                <a:t>Refined </a:t>
              </a:r>
              <a:r>
                <a:rPr lang="en-US" sz="1200" b="1" dirty="0" smtClean="0"/>
                <a:t>  </a:t>
              </a:r>
              <a:r>
                <a:rPr lang="en-US" sz="1200" b="1" dirty="0"/>
                <a:t>Fieldwork</a:t>
              </a:r>
            </a:p>
          </p:txBody>
        </p:sp>
        <p:sp>
          <p:nvSpPr>
            <p:cNvPr id="32777" name="_s36874"/>
            <p:cNvSpPr>
              <a:spLocks noChangeArrowheads="1"/>
            </p:cNvSpPr>
            <p:nvPr/>
          </p:nvSpPr>
          <p:spPr bwMode="auto">
            <a:xfrm>
              <a:off x="4932" y="11055"/>
              <a:ext cx="2196"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564" tIns="30283" rIns="60564" bIns="30283" anchor="ctr"/>
            <a:lstStyle/>
            <a:p>
              <a:pPr algn="ctr"/>
              <a:r>
                <a:rPr lang="en-US" sz="1200" b="1" i="1" dirty="0"/>
                <a:t>Emergent Themes</a:t>
              </a:r>
            </a:p>
            <a:p>
              <a:pPr algn="ctr"/>
              <a:r>
                <a:rPr lang="en-US" sz="1200" b="1" dirty="0"/>
                <a:t>(Lawrence-Lightfoot, 1997)</a:t>
              </a:r>
            </a:p>
            <a:p>
              <a:pPr algn="ctr"/>
              <a:r>
                <a:rPr lang="en-US" sz="1200" b="1" i="1" dirty="0"/>
                <a:t>Meta Codes</a:t>
              </a:r>
            </a:p>
            <a:p>
              <a:pPr algn="ctr"/>
              <a:r>
                <a:rPr lang="en-US" sz="1200" b="1" dirty="0"/>
                <a:t>(Miles &amp; </a:t>
              </a:r>
              <a:r>
                <a:rPr lang="en-US" sz="1200" b="1" dirty="0" err="1"/>
                <a:t>Huberman</a:t>
              </a:r>
              <a:r>
                <a:rPr lang="en-US" sz="1200" b="1" dirty="0"/>
                <a:t>, 1994)</a:t>
              </a:r>
            </a:p>
          </p:txBody>
        </p:sp>
        <p:sp>
          <p:nvSpPr>
            <p:cNvPr id="32778" name="_s36875"/>
            <p:cNvSpPr>
              <a:spLocks noChangeArrowheads="1"/>
            </p:cNvSpPr>
            <p:nvPr/>
          </p:nvSpPr>
          <p:spPr bwMode="auto">
            <a:xfrm>
              <a:off x="2333" y="6555"/>
              <a:ext cx="2196"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564" tIns="30283" rIns="60564" bIns="30283" anchor="ctr"/>
            <a:lstStyle/>
            <a:p>
              <a:pPr algn="ctr"/>
              <a:endParaRPr lang="en-US" sz="1100" dirty="0"/>
            </a:p>
            <a:p>
              <a:pPr algn="ctr"/>
              <a:r>
                <a:rPr lang="en-US" sz="1200" b="1" dirty="0"/>
                <a:t>Empirical Data</a:t>
              </a:r>
            </a:p>
            <a:p>
              <a:pPr algn="ctr"/>
              <a:r>
                <a:rPr lang="en-US" sz="1200" b="1" dirty="0" smtClean="0"/>
                <a:t>(field notes, video, photo, artifacts, interviews)</a:t>
              </a:r>
              <a:endParaRPr lang="en-US" sz="1200" b="1" dirty="0"/>
            </a:p>
          </p:txBody>
        </p:sp>
        <p:sp>
          <p:nvSpPr>
            <p:cNvPr id="32779" name="Oval 12"/>
            <p:cNvSpPr>
              <a:spLocks noChangeArrowheads="1"/>
            </p:cNvSpPr>
            <p:nvPr/>
          </p:nvSpPr>
          <p:spPr bwMode="auto">
            <a:xfrm>
              <a:off x="4229" y="7284"/>
              <a:ext cx="3786" cy="3060"/>
            </a:xfrm>
            <a:prstGeom prst="ellipse">
              <a:avLst/>
            </a:prstGeom>
            <a:solidFill>
              <a:srgbClr val="FFFFFF"/>
            </a:solidFill>
            <a:ln w="3175" cap="rnd">
              <a:solidFill>
                <a:srgbClr val="000000"/>
              </a:solidFill>
              <a:prstDash val="sysDot"/>
              <a:round/>
              <a:headEnd/>
              <a:tailEnd/>
            </a:ln>
          </p:spPr>
          <p:txBody>
            <a:bodyPr lIns="60564" tIns="30283" rIns="60564" bIns="30283"/>
            <a:lstStyle/>
            <a:p>
              <a:pPr algn="ctr"/>
              <a:r>
                <a:rPr lang="en-US" sz="1200" b="1" dirty="0"/>
                <a:t>Flexible Research De</a:t>
              </a:r>
              <a:r>
                <a:rPr lang="en-US" sz="1000" b="1" dirty="0"/>
                <a:t>sign</a:t>
              </a:r>
            </a:p>
            <a:p>
              <a:pPr algn="ctr"/>
              <a:r>
                <a:rPr lang="en-US" sz="1000" i="1" dirty="0"/>
                <a:t>Constant </a:t>
              </a:r>
              <a:r>
                <a:rPr lang="en-US" sz="1000" i="1" dirty="0" smtClean="0"/>
                <a:t>comparative </a:t>
              </a:r>
              <a:r>
                <a:rPr lang="en-US" sz="1000" i="1" dirty="0"/>
                <a:t>method</a:t>
              </a:r>
            </a:p>
            <a:p>
              <a:pPr algn="ctr"/>
              <a:r>
                <a:rPr lang="en-US" sz="1000" dirty="0"/>
                <a:t>(Glaser &amp; Strauss, 1967)</a:t>
              </a:r>
            </a:p>
            <a:p>
              <a:pPr algn="ctr"/>
              <a:r>
                <a:rPr lang="en-US" sz="1000" b="1" i="1" dirty="0"/>
                <a:t>Dialectical work</a:t>
              </a:r>
            </a:p>
            <a:p>
              <a:pPr algn="ctr"/>
              <a:r>
                <a:rPr lang="en-US" sz="1000" b="1" i="1" dirty="0"/>
                <a:t> of portraiture</a:t>
              </a:r>
            </a:p>
            <a:p>
              <a:pPr algn="ctr"/>
              <a:r>
                <a:rPr lang="en-US" sz="1000" dirty="0"/>
                <a:t>(Lawrence-Lightfoot, 1997</a:t>
              </a:r>
              <a:r>
                <a:rPr lang="en-US" sz="1000" dirty="0" smtClean="0"/>
                <a:t>)</a:t>
              </a:r>
            </a:p>
            <a:p>
              <a:pPr algn="ctr"/>
              <a:r>
                <a:rPr lang="en-US" sz="1200" b="1" i="1" dirty="0" smtClean="0"/>
                <a:t>Reflexive Science</a:t>
              </a:r>
            </a:p>
            <a:p>
              <a:pPr algn="ctr"/>
              <a:r>
                <a:rPr lang="en-US" sz="1000" dirty="0" smtClean="0"/>
                <a:t>(</a:t>
              </a:r>
              <a:r>
                <a:rPr lang="en-US" sz="1000" dirty="0" err="1" smtClean="0"/>
                <a:t>Burawoy</a:t>
              </a:r>
              <a:r>
                <a:rPr lang="en-US" sz="1000" dirty="0" smtClean="0"/>
                <a:t>, 1998)</a:t>
              </a:r>
              <a:endParaRPr lang="en-US" sz="1000" dirty="0"/>
            </a:p>
            <a:p>
              <a:endParaRPr lang="en-US" dirty="0"/>
            </a:p>
          </p:txBody>
        </p:sp>
      </p:grpSp>
      <p:sp>
        <p:nvSpPr>
          <p:cNvPr id="32771" name="Text Box 13"/>
          <p:cNvSpPr txBox="1">
            <a:spLocks noChangeArrowheads="1"/>
          </p:cNvSpPr>
          <p:nvPr/>
        </p:nvSpPr>
        <p:spPr bwMode="auto">
          <a:xfrm>
            <a:off x="2879725" y="420688"/>
            <a:ext cx="387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Flexible Research Design</a:t>
            </a:r>
          </a:p>
        </p:txBody>
      </p:sp>
    </p:spTree>
    <p:extLst>
      <p:ext uri="{BB962C8B-B14F-4D97-AF65-F5344CB8AC3E}">
        <p14:creationId xmlns:p14="http://schemas.microsoft.com/office/powerpoint/2010/main" val="37213958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6866" name="Group 5"/>
          <p:cNvGrpSpPr>
            <a:grpSpLocks noChangeAspect="1"/>
          </p:cNvGrpSpPr>
          <p:nvPr/>
        </p:nvGrpSpPr>
        <p:grpSpPr bwMode="auto">
          <a:xfrm>
            <a:off x="3124200" y="609600"/>
            <a:ext cx="2743200" cy="2400300"/>
            <a:chOff x="4746" y="1440"/>
            <a:chExt cx="4320" cy="3780"/>
          </a:xfrm>
        </p:grpSpPr>
        <p:sp>
          <p:nvSpPr>
            <p:cNvPr id="36872" name="AutoShape 6"/>
            <p:cNvSpPr>
              <a:spLocks noChangeAspect="1" noChangeArrowheads="1" noTextEdit="1"/>
            </p:cNvSpPr>
            <p:nvPr/>
          </p:nvSpPr>
          <p:spPr bwMode="auto">
            <a:xfrm>
              <a:off x="4746" y="1440"/>
              <a:ext cx="4320" cy="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73" name="_s37895"/>
            <p:cNvSpPr>
              <a:spLocks noChangeArrowheads="1" noTextEdit="1"/>
            </p:cNvSpPr>
            <p:nvPr/>
          </p:nvSpPr>
          <p:spPr bwMode="auto">
            <a:xfrm>
              <a:off x="5359" y="1783"/>
              <a:ext cx="3094" cy="3093"/>
            </a:xfrm>
            <a:custGeom>
              <a:avLst/>
              <a:gdLst>
                <a:gd name="T0" fmla="*/ 222 w 21600"/>
                <a:gd name="T1" fmla="*/ 0 h 21600"/>
                <a:gd name="T2" fmla="*/ 129 w 21600"/>
                <a:gd name="T3" fmla="*/ 62 h 21600"/>
                <a:gd name="T4" fmla="*/ 222 w 21600"/>
                <a:gd name="T5" fmla="*/ 74 h 21600"/>
                <a:gd name="T6" fmla="*/ 314 w 21600"/>
                <a:gd name="T7" fmla="*/ 62 h 21600"/>
                <a:gd name="T8" fmla="*/ 0 60000 65536"/>
                <a:gd name="T9" fmla="*/ 0 60000 65536"/>
                <a:gd name="T10" fmla="*/ 0 60000 65536"/>
                <a:gd name="T11" fmla="*/ 0 60000 65536"/>
                <a:gd name="T12" fmla="*/ 0 w 21600"/>
                <a:gd name="T13" fmla="*/ 0 h 21600"/>
                <a:gd name="T14" fmla="*/ 21600 w 21600"/>
                <a:gd name="T15" fmla="*/ 10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solidFill>
              <a:srgbClr val="BBE0E3"/>
            </a:solidFill>
            <a:ln w="9525">
              <a:solidFill>
                <a:srgbClr val="000000"/>
              </a:solidFill>
              <a:miter lim="800000"/>
              <a:headEnd/>
              <a:tailEnd/>
            </a:ln>
          </p:spPr>
          <p:txBody>
            <a:bodyPr anchor="ctr"/>
            <a:lstStyle/>
            <a:p>
              <a:endParaRPr lang="en-US"/>
            </a:p>
          </p:txBody>
        </p:sp>
        <p:sp>
          <p:nvSpPr>
            <p:cNvPr id="36874" name="_s37896"/>
            <p:cNvSpPr>
              <a:spLocks noChangeArrowheads="1" noTextEdit="1"/>
            </p:cNvSpPr>
            <p:nvPr/>
          </p:nvSpPr>
          <p:spPr bwMode="auto">
            <a:xfrm rot="7200000">
              <a:off x="5359" y="1783"/>
              <a:ext cx="3093" cy="3094"/>
            </a:xfrm>
            <a:custGeom>
              <a:avLst/>
              <a:gdLst>
                <a:gd name="T0" fmla="*/ 222 w 21600"/>
                <a:gd name="T1" fmla="*/ 0 h 21600"/>
                <a:gd name="T2" fmla="*/ 129 w 21600"/>
                <a:gd name="T3" fmla="*/ 62 h 21600"/>
                <a:gd name="T4" fmla="*/ 222 w 21600"/>
                <a:gd name="T5" fmla="*/ 74 h 21600"/>
                <a:gd name="T6" fmla="*/ 314 w 21600"/>
                <a:gd name="T7" fmla="*/ 62 h 21600"/>
                <a:gd name="T8" fmla="*/ 0 60000 65536"/>
                <a:gd name="T9" fmla="*/ 0 60000 65536"/>
                <a:gd name="T10" fmla="*/ 0 60000 65536"/>
                <a:gd name="T11" fmla="*/ 0 60000 65536"/>
                <a:gd name="T12" fmla="*/ 0 w 21600"/>
                <a:gd name="T13" fmla="*/ 0 h 21600"/>
                <a:gd name="T14" fmla="*/ 21600 w 21600"/>
                <a:gd name="T15" fmla="*/ 10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solidFill>
              <a:srgbClr val="BBE0E3"/>
            </a:solidFill>
            <a:ln w="9525">
              <a:solidFill>
                <a:srgbClr val="000000"/>
              </a:solidFill>
              <a:miter lim="800000"/>
              <a:headEnd/>
              <a:tailEnd/>
            </a:ln>
          </p:spPr>
          <p:txBody>
            <a:bodyPr anchor="ctr"/>
            <a:lstStyle/>
            <a:p>
              <a:endParaRPr lang="en-US"/>
            </a:p>
          </p:txBody>
        </p:sp>
        <p:sp>
          <p:nvSpPr>
            <p:cNvPr id="36875" name="_s37897"/>
            <p:cNvSpPr>
              <a:spLocks noChangeArrowheads="1" noTextEdit="1"/>
            </p:cNvSpPr>
            <p:nvPr/>
          </p:nvSpPr>
          <p:spPr bwMode="auto">
            <a:xfrm rot="-7200000">
              <a:off x="5359" y="1783"/>
              <a:ext cx="3093" cy="3094"/>
            </a:xfrm>
            <a:custGeom>
              <a:avLst/>
              <a:gdLst>
                <a:gd name="T0" fmla="*/ 222 w 21600"/>
                <a:gd name="T1" fmla="*/ 0 h 21600"/>
                <a:gd name="T2" fmla="*/ 129 w 21600"/>
                <a:gd name="T3" fmla="*/ 62 h 21600"/>
                <a:gd name="T4" fmla="*/ 222 w 21600"/>
                <a:gd name="T5" fmla="*/ 74 h 21600"/>
                <a:gd name="T6" fmla="*/ 314 w 21600"/>
                <a:gd name="T7" fmla="*/ 62 h 21600"/>
                <a:gd name="T8" fmla="*/ 0 60000 65536"/>
                <a:gd name="T9" fmla="*/ 0 60000 65536"/>
                <a:gd name="T10" fmla="*/ 0 60000 65536"/>
                <a:gd name="T11" fmla="*/ 0 60000 65536"/>
                <a:gd name="T12" fmla="*/ 0 w 21600"/>
                <a:gd name="T13" fmla="*/ 0 h 21600"/>
                <a:gd name="T14" fmla="*/ 21600 w 21600"/>
                <a:gd name="T15" fmla="*/ 10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close/>
                </a:path>
              </a:pathLst>
            </a:custGeom>
            <a:solidFill>
              <a:srgbClr val="BBE0E3"/>
            </a:solidFill>
            <a:ln w="9525">
              <a:solidFill>
                <a:srgbClr val="000000"/>
              </a:solidFill>
              <a:miter lim="800000"/>
              <a:headEnd/>
              <a:tailEnd/>
            </a:ln>
          </p:spPr>
          <p:txBody>
            <a:bodyPr anchor="ctr"/>
            <a:lstStyle/>
            <a:p>
              <a:endParaRPr lang="en-US"/>
            </a:p>
          </p:txBody>
        </p:sp>
        <p:sp>
          <p:nvSpPr>
            <p:cNvPr id="36876" name="_s37898"/>
            <p:cNvSpPr>
              <a:spLocks noChangeArrowheads="1"/>
            </p:cNvSpPr>
            <p:nvPr/>
          </p:nvSpPr>
          <p:spPr bwMode="auto">
            <a:xfrm>
              <a:off x="7550" y="2212"/>
              <a:ext cx="94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948" tIns="16974" rIns="33948" bIns="16974" anchor="ctr"/>
            <a:lstStyle/>
            <a:p>
              <a:pPr algn="ctr"/>
              <a:r>
                <a:rPr lang="en-US" sz="1000" b="1"/>
                <a:t>Refined</a:t>
              </a:r>
            </a:p>
            <a:p>
              <a:pPr algn="ctr"/>
              <a:r>
                <a:rPr lang="en-US" sz="1000" b="1"/>
                <a:t>Fieldwrk</a:t>
              </a:r>
              <a:endParaRPr lang="en-US"/>
            </a:p>
          </p:txBody>
        </p:sp>
        <p:sp>
          <p:nvSpPr>
            <p:cNvPr id="36877" name="_s37899"/>
            <p:cNvSpPr>
              <a:spLocks noChangeArrowheads="1"/>
            </p:cNvSpPr>
            <p:nvPr/>
          </p:nvSpPr>
          <p:spPr bwMode="auto">
            <a:xfrm>
              <a:off x="6434" y="4145"/>
              <a:ext cx="94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948" tIns="16974" rIns="33948" bIns="16974" anchor="ctr"/>
            <a:lstStyle/>
            <a:p>
              <a:pPr algn="ctr"/>
              <a:r>
                <a:rPr lang="en-US" sz="1000" b="1"/>
                <a:t>EmergntThemes          </a:t>
              </a:r>
            </a:p>
            <a:p>
              <a:pPr algn="ctr"/>
              <a:r>
                <a:rPr lang="en-US" sz="1000" b="1"/>
                <a:t>Meta Codes</a:t>
              </a:r>
              <a:endParaRPr lang="en-US"/>
            </a:p>
          </p:txBody>
        </p:sp>
        <p:sp>
          <p:nvSpPr>
            <p:cNvPr id="36878" name="_s37900"/>
            <p:cNvSpPr>
              <a:spLocks noChangeArrowheads="1"/>
            </p:cNvSpPr>
            <p:nvPr/>
          </p:nvSpPr>
          <p:spPr bwMode="auto">
            <a:xfrm>
              <a:off x="5318" y="2213"/>
              <a:ext cx="94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948" tIns="16974" rIns="33948" bIns="16974" anchor="ctr"/>
            <a:lstStyle/>
            <a:p>
              <a:pPr algn="ctr"/>
              <a:r>
                <a:rPr lang="en-US" sz="1000" b="1"/>
                <a:t>Empircl.</a:t>
              </a:r>
            </a:p>
            <a:p>
              <a:pPr algn="ctr"/>
              <a:r>
                <a:rPr lang="en-US" sz="1000" b="1"/>
                <a:t>Data</a:t>
              </a:r>
              <a:endParaRPr lang="en-US"/>
            </a:p>
          </p:txBody>
        </p:sp>
        <p:sp>
          <p:nvSpPr>
            <p:cNvPr id="36879" name="Oval 13"/>
            <p:cNvSpPr>
              <a:spLocks noChangeArrowheads="1"/>
            </p:cNvSpPr>
            <p:nvPr/>
          </p:nvSpPr>
          <p:spPr bwMode="auto">
            <a:xfrm>
              <a:off x="6006" y="2520"/>
              <a:ext cx="1860" cy="1620"/>
            </a:xfrm>
            <a:prstGeom prst="ellipse">
              <a:avLst/>
            </a:prstGeom>
            <a:solidFill>
              <a:srgbClr val="FFFFFF"/>
            </a:solidFill>
            <a:ln w="9525">
              <a:solidFill>
                <a:srgbClr val="000000"/>
              </a:solidFill>
              <a:round/>
              <a:headEnd/>
              <a:tailEnd/>
            </a:ln>
          </p:spPr>
          <p:txBody>
            <a:bodyPr/>
            <a:lstStyle/>
            <a:p>
              <a:pPr algn="ctr"/>
              <a:r>
                <a:rPr lang="en-US" sz="1200" b="1"/>
                <a:t>Flexible Research Design</a:t>
              </a:r>
              <a:endParaRPr lang="en-US"/>
            </a:p>
          </p:txBody>
        </p:sp>
      </p:grpSp>
      <p:sp>
        <p:nvSpPr>
          <p:cNvPr id="36867" name="AutoShape 14"/>
          <p:cNvSpPr>
            <a:spLocks noChangeArrowheads="1"/>
          </p:cNvSpPr>
          <p:nvPr/>
        </p:nvSpPr>
        <p:spPr bwMode="auto">
          <a:xfrm>
            <a:off x="1698909" y="3674095"/>
            <a:ext cx="1816515" cy="1143000"/>
          </a:xfrm>
          <a:prstGeom prst="rightArrowCallout">
            <a:avLst>
              <a:gd name="adj1" fmla="val 25000"/>
              <a:gd name="adj2" fmla="val 25000"/>
              <a:gd name="adj3" fmla="val 21111"/>
              <a:gd name="adj4" fmla="val 66667"/>
            </a:avLst>
          </a:prstGeom>
          <a:solidFill>
            <a:srgbClr val="FFFF66"/>
          </a:solidFill>
          <a:ln w="9525">
            <a:solidFill>
              <a:srgbClr val="000000"/>
            </a:solidFill>
            <a:miter lim="800000"/>
            <a:headEnd/>
            <a:tailEnd/>
          </a:ln>
        </p:spPr>
        <p:txBody>
          <a:bodyPr/>
          <a:lstStyle/>
          <a:p>
            <a:pPr algn="ctr"/>
            <a:r>
              <a:rPr lang="en-US" sz="1200" b="1" dirty="0" smtClean="0"/>
              <a:t>PARTICIPANT</a:t>
            </a:r>
          </a:p>
          <a:p>
            <a:pPr algn="ctr"/>
            <a:r>
              <a:rPr lang="en-US" sz="1200" b="1" dirty="0" smtClean="0"/>
              <a:t>OBSERVER</a:t>
            </a:r>
            <a:endParaRPr lang="en-US" sz="1200" b="1" dirty="0"/>
          </a:p>
          <a:p>
            <a:endParaRPr lang="en-US" dirty="0"/>
          </a:p>
        </p:txBody>
      </p:sp>
      <p:sp>
        <p:nvSpPr>
          <p:cNvPr id="36868" name="AutoShape 15"/>
          <p:cNvSpPr>
            <a:spLocks noChangeArrowheads="1"/>
          </p:cNvSpPr>
          <p:nvPr/>
        </p:nvSpPr>
        <p:spPr bwMode="auto">
          <a:xfrm>
            <a:off x="3581400" y="3657600"/>
            <a:ext cx="1828800" cy="1219200"/>
          </a:xfrm>
          <a:prstGeom prst="leftRightArrowCallout">
            <a:avLst>
              <a:gd name="adj1" fmla="val 25000"/>
              <a:gd name="adj2" fmla="val 25000"/>
              <a:gd name="adj3" fmla="val 10633"/>
              <a:gd name="adj4" fmla="val 59019"/>
            </a:avLst>
          </a:prstGeom>
          <a:solidFill>
            <a:srgbClr val="FF9933"/>
          </a:solidFill>
          <a:ln w="9525">
            <a:solidFill>
              <a:srgbClr val="000000"/>
            </a:solidFill>
            <a:miter lim="800000"/>
            <a:headEnd/>
            <a:tailEnd/>
          </a:ln>
        </p:spPr>
        <p:txBody>
          <a:bodyPr/>
          <a:lstStyle/>
          <a:p>
            <a:pPr algn="ctr"/>
            <a:r>
              <a:rPr lang="en-US" sz="1200" b="1" dirty="0" smtClean="0"/>
              <a:t>PAR</a:t>
            </a:r>
          </a:p>
          <a:p>
            <a:pPr algn="ctr"/>
            <a:r>
              <a:rPr lang="en-US" sz="1000" b="1" dirty="0" smtClean="0"/>
              <a:t>PARTICIPATORY</a:t>
            </a:r>
          </a:p>
          <a:p>
            <a:pPr algn="ctr"/>
            <a:r>
              <a:rPr lang="en-US" sz="1200" b="1" dirty="0" smtClean="0"/>
              <a:t>ACTION</a:t>
            </a:r>
          </a:p>
          <a:p>
            <a:pPr algn="ctr"/>
            <a:r>
              <a:rPr lang="en-US" sz="1200" b="1" dirty="0" smtClean="0"/>
              <a:t>RESEARCH</a:t>
            </a:r>
            <a:endParaRPr lang="en-US" sz="1200" b="1" dirty="0"/>
          </a:p>
          <a:p>
            <a:endParaRPr lang="en-US" dirty="0"/>
          </a:p>
        </p:txBody>
      </p:sp>
      <p:sp>
        <p:nvSpPr>
          <p:cNvPr id="36869" name="AutoShape 16"/>
          <p:cNvSpPr>
            <a:spLocks noChangeArrowheads="1"/>
          </p:cNvSpPr>
          <p:nvPr/>
        </p:nvSpPr>
        <p:spPr bwMode="auto">
          <a:xfrm>
            <a:off x="5504180" y="3674094"/>
            <a:ext cx="2528520" cy="1126505"/>
          </a:xfrm>
          <a:prstGeom prst="leftArrowCallout">
            <a:avLst>
              <a:gd name="adj1" fmla="val 28731"/>
              <a:gd name="adj2" fmla="val 25000"/>
              <a:gd name="adj3" fmla="val 35357"/>
              <a:gd name="adj4" fmla="val 73190"/>
            </a:avLst>
          </a:prstGeom>
          <a:solidFill>
            <a:srgbClr val="FF7C80"/>
          </a:solidFill>
          <a:ln w="9525">
            <a:solidFill>
              <a:srgbClr val="000000"/>
            </a:solidFill>
            <a:miter lim="800000"/>
            <a:headEnd/>
            <a:tailEnd/>
          </a:ln>
        </p:spPr>
        <p:txBody>
          <a:bodyPr/>
          <a:lstStyle/>
          <a:p>
            <a:r>
              <a:rPr lang="en-US" sz="1200" b="1" dirty="0">
                <a:cs typeface="Arial" charset="0"/>
              </a:rPr>
              <a:t>ABER </a:t>
            </a:r>
            <a:endParaRPr lang="en-US" sz="1200" b="1" dirty="0" smtClean="0">
              <a:cs typeface="Arial" charset="0"/>
            </a:endParaRPr>
          </a:p>
          <a:p>
            <a:r>
              <a:rPr lang="en-US" sz="1200" b="1" dirty="0" smtClean="0">
                <a:cs typeface="Arial" charset="0"/>
              </a:rPr>
              <a:t>Arts-Based </a:t>
            </a:r>
            <a:r>
              <a:rPr lang="en-US" sz="1200" b="1" dirty="0">
                <a:cs typeface="Arial" charset="0"/>
              </a:rPr>
              <a:t>Educational </a:t>
            </a:r>
            <a:r>
              <a:rPr lang="en-US" sz="1200" b="1" dirty="0" smtClean="0">
                <a:cs typeface="Arial" charset="0"/>
              </a:rPr>
              <a:t>Research</a:t>
            </a:r>
            <a:endParaRPr lang="en-US" sz="1200" b="1" dirty="0">
              <a:cs typeface="Arial" charset="0"/>
            </a:endParaRPr>
          </a:p>
          <a:p>
            <a:r>
              <a:rPr lang="en-US" sz="1200" b="1" dirty="0" smtClean="0">
                <a:cs typeface="Arial" charset="0"/>
              </a:rPr>
              <a:t>(</a:t>
            </a:r>
            <a:r>
              <a:rPr lang="en-US" sz="1200" b="1" dirty="0" err="1" smtClean="0">
                <a:cs typeface="Arial" charset="0"/>
              </a:rPr>
              <a:t>Barone</a:t>
            </a:r>
            <a:r>
              <a:rPr lang="en-US" sz="1200" b="1" dirty="0" smtClean="0">
                <a:cs typeface="Arial" charset="0"/>
              </a:rPr>
              <a:t> &amp; Eisner, 2006) </a:t>
            </a:r>
            <a:endParaRPr lang="en-US" sz="1200" b="1" dirty="0"/>
          </a:p>
        </p:txBody>
      </p:sp>
      <p:sp>
        <p:nvSpPr>
          <p:cNvPr id="36870" name="AutoShape 17"/>
          <p:cNvSpPr>
            <a:spLocks noChangeArrowheads="1"/>
          </p:cNvSpPr>
          <p:nvPr/>
        </p:nvSpPr>
        <p:spPr bwMode="auto">
          <a:xfrm>
            <a:off x="4267200" y="2971800"/>
            <a:ext cx="485775" cy="533400"/>
          </a:xfrm>
          <a:prstGeom prst="upDownArrow">
            <a:avLst>
              <a:gd name="adj1" fmla="val 50000"/>
              <a:gd name="adj2" fmla="val 21961"/>
            </a:avLst>
          </a:prstGeom>
          <a:solidFill>
            <a:schemeClr val="tx1"/>
          </a:solidFill>
          <a:ln w="9525">
            <a:solidFill>
              <a:schemeClr val="tx1"/>
            </a:solidFill>
            <a:miter lim="800000"/>
            <a:headEnd/>
            <a:tailEnd/>
          </a:ln>
        </p:spPr>
        <p:txBody>
          <a:bodyPr vert="eaVert" wrap="none" anchor="ctr"/>
          <a:lstStyle/>
          <a:p>
            <a:endParaRPr lang="en-US"/>
          </a:p>
        </p:txBody>
      </p:sp>
      <p:sp>
        <p:nvSpPr>
          <p:cNvPr id="36871" name="Rectangle 18"/>
          <p:cNvSpPr>
            <a:spLocks noChangeArrowheads="1"/>
          </p:cNvSpPr>
          <p:nvPr/>
        </p:nvSpPr>
        <p:spPr bwMode="auto">
          <a:xfrm>
            <a:off x="1600200" y="5152571"/>
            <a:ext cx="6172200" cy="914400"/>
          </a:xfrm>
          <a:prstGeom prst="rect">
            <a:avLst/>
          </a:prstGeom>
          <a:solidFill>
            <a:schemeClr val="accent1"/>
          </a:solidFill>
          <a:ln w="9525">
            <a:solidFill>
              <a:schemeClr val="tx1"/>
            </a:solidFill>
            <a:miter lim="800000"/>
            <a:headEnd/>
            <a:tailEnd/>
          </a:ln>
        </p:spPr>
        <p:txBody>
          <a:bodyPr wrap="none" anchor="ctr"/>
          <a:lstStyle/>
          <a:p>
            <a:pPr algn="ctr"/>
            <a:r>
              <a:rPr lang="en-US" sz="2400" dirty="0" smtClean="0"/>
              <a:t>Extended case study </a:t>
            </a:r>
            <a:r>
              <a:rPr lang="en-US" dirty="0" smtClean="0"/>
              <a:t>(</a:t>
            </a:r>
            <a:r>
              <a:rPr lang="en-US" dirty="0" err="1" smtClean="0"/>
              <a:t>Burawoy</a:t>
            </a:r>
            <a:r>
              <a:rPr lang="en-US" dirty="0" smtClean="0"/>
              <a:t>, 1998)</a:t>
            </a:r>
            <a:endParaRPr lang="en-US" dirty="0"/>
          </a:p>
        </p:txBody>
      </p:sp>
      <p:sp>
        <p:nvSpPr>
          <p:cNvPr id="2" name="TextBox 1"/>
          <p:cNvSpPr txBox="1"/>
          <p:nvPr/>
        </p:nvSpPr>
        <p:spPr>
          <a:xfrm>
            <a:off x="382609" y="6219763"/>
            <a:ext cx="8660882" cy="369332"/>
          </a:xfrm>
          <a:prstGeom prst="rect">
            <a:avLst/>
          </a:prstGeom>
          <a:noFill/>
        </p:spPr>
        <p:txBody>
          <a:bodyPr wrap="none" rtlCol="0">
            <a:spAutoFit/>
          </a:bodyPr>
          <a:lstStyle/>
          <a:p>
            <a:r>
              <a:rPr lang="en-US" dirty="0" err="1" smtClean="0"/>
              <a:t>Burawoy</a:t>
            </a:r>
            <a:r>
              <a:rPr lang="en-US" dirty="0" smtClean="0"/>
              <a:t>, M. (1998). The Extended case study method. </a:t>
            </a:r>
            <a:r>
              <a:rPr lang="en-US" i="1" dirty="0" smtClean="0"/>
              <a:t>Sociological Theory</a:t>
            </a:r>
            <a:r>
              <a:rPr lang="en-US" dirty="0" smtClean="0"/>
              <a:t>, 16(1) pp. 4-33.  </a:t>
            </a:r>
            <a:endParaRPr lang="en-US" dirty="0"/>
          </a:p>
        </p:txBody>
      </p:sp>
      <p:sp>
        <p:nvSpPr>
          <p:cNvPr id="17" name="Rectangle 18"/>
          <p:cNvSpPr>
            <a:spLocks noChangeArrowheads="1"/>
          </p:cNvSpPr>
          <p:nvPr/>
        </p:nvSpPr>
        <p:spPr bwMode="auto">
          <a:xfrm>
            <a:off x="1551940" y="120318"/>
            <a:ext cx="6172200" cy="555262"/>
          </a:xfrm>
          <a:prstGeom prst="rect">
            <a:avLst/>
          </a:prstGeom>
          <a:solidFill>
            <a:schemeClr val="accent1"/>
          </a:solidFill>
          <a:ln w="9525">
            <a:solidFill>
              <a:schemeClr val="tx1"/>
            </a:solidFill>
            <a:miter lim="800000"/>
            <a:headEnd/>
            <a:tailEnd/>
          </a:ln>
        </p:spPr>
        <p:txBody>
          <a:bodyPr wrap="none" anchor="ctr"/>
          <a:lstStyle/>
          <a:p>
            <a:pPr algn="ctr"/>
            <a:r>
              <a:rPr lang="en-US" sz="2400" b="1" dirty="0" smtClean="0"/>
              <a:t>CRITICAL ETHNOGRAPHY</a:t>
            </a:r>
            <a:endParaRPr lang="en-US" sz="2400" b="1" dirty="0"/>
          </a:p>
        </p:txBody>
      </p:sp>
    </p:spTree>
    <p:extLst>
      <p:ext uri="{BB962C8B-B14F-4D97-AF65-F5344CB8AC3E}">
        <p14:creationId xmlns:p14="http://schemas.microsoft.com/office/powerpoint/2010/main" val="4939097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571500" y="2752725"/>
            <a:ext cx="7927975" cy="914400"/>
          </a:xfrm>
          <a:prstGeom prst="roundRect">
            <a:avLst>
              <a:gd name="adj" fmla="val 16667"/>
            </a:avLst>
          </a:prstGeom>
          <a:solidFill>
            <a:srgbClr val="699CAA"/>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r">
              <a:defRPr/>
            </a:pPr>
            <a:r>
              <a:rPr lang="en-US" sz="2200" b="1" dirty="0" smtClean="0">
                <a:solidFill>
                  <a:srgbClr val="17375E"/>
                </a:solidFill>
                <a:latin typeface="Calibri" charset="0"/>
                <a:cs typeface="Arial" charset="0"/>
              </a:rPr>
              <a:t>sociopolitical context of critical multicultural education</a:t>
            </a:r>
            <a:r>
              <a:rPr lang="en-US" sz="3200" dirty="0">
                <a:solidFill>
                  <a:srgbClr val="FFFFFF"/>
                </a:solidFill>
                <a:latin typeface="Calibri" charset="0"/>
                <a:cs typeface="Arial" charset="0"/>
              </a:rPr>
              <a:t>  </a:t>
            </a:r>
          </a:p>
        </p:txBody>
      </p:sp>
      <p:sp>
        <p:nvSpPr>
          <p:cNvPr id="5" name="Rounded Rectangle 4"/>
          <p:cNvSpPr>
            <a:spLocks noChangeArrowheads="1"/>
          </p:cNvSpPr>
          <p:nvPr/>
        </p:nvSpPr>
        <p:spPr bwMode="auto">
          <a:xfrm>
            <a:off x="954088" y="3852745"/>
            <a:ext cx="7545387" cy="722573"/>
          </a:xfrm>
          <a:prstGeom prst="roundRect">
            <a:avLst>
              <a:gd name="adj" fmla="val 16667"/>
            </a:avLst>
          </a:prstGeom>
          <a:solidFill>
            <a:srgbClr val="6D9D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r" hangingPunct="0">
              <a:defRPr/>
            </a:pPr>
            <a:r>
              <a:rPr lang="en-US" sz="2200" b="1" dirty="0">
                <a:solidFill>
                  <a:srgbClr val="17375E"/>
                </a:solidFill>
                <a:latin typeface="Calibri" charset="0"/>
                <a:cs typeface="Arial" charset="0"/>
              </a:rPr>
              <a:t>d</a:t>
            </a:r>
            <a:r>
              <a:rPr lang="en-US" sz="2200" b="1" dirty="0" smtClean="0">
                <a:solidFill>
                  <a:srgbClr val="17375E"/>
                </a:solidFill>
                <a:latin typeface="Calibri" charset="0"/>
                <a:cs typeface="Arial" charset="0"/>
              </a:rPr>
              <a:t>isrupting grand </a:t>
            </a:r>
            <a:r>
              <a:rPr lang="en-US" sz="2200" b="1" dirty="0">
                <a:solidFill>
                  <a:srgbClr val="17375E"/>
                </a:solidFill>
                <a:latin typeface="Calibri" charset="0"/>
                <a:cs typeface="Arial" charset="0"/>
              </a:rPr>
              <a:t>narratives </a:t>
            </a:r>
            <a:r>
              <a:rPr lang="en-US" sz="2200" b="1" dirty="0" smtClean="0">
                <a:solidFill>
                  <a:srgbClr val="17375E"/>
                </a:solidFill>
                <a:latin typeface="Calibri" charset="0"/>
                <a:cs typeface="Arial" charset="0"/>
              </a:rPr>
              <a:t>- considering </a:t>
            </a:r>
            <a:r>
              <a:rPr lang="en-US" sz="2200" b="1" dirty="0">
                <a:solidFill>
                  <a:srgbClr val="17375E"/>
                </a:solidFill>
                <a:latin typeface="Calibri" charset="0"/>
                <a:cs typeface="Arial" charset="0"/>
              </a:rPr>
              <a:t>counter-narratives</a:t>
            </a:r>
            <a:r>
              <a:rPr lang="en-US" sz="2200" dirty="0">
                <a:solidFill>
                  <a:srgbClr val="FFFFFF"/>
                </a:solidFill>
                <a:latin typeface="Calibri" charset="0"/>
                <a:cs typeface="Arial" charset="0"/>
              </a:rPr>
              <a:t> </a:t>
            </a:r>
          </a:p>
        </p:txBody>
      </p:sp>
      <p:sp>
        <p:nvSpPr>
          <p:cNvPr id="6" name="Rounded Rectangle 5"/>
          <p:cNvSpPr>
            <a:spLocks noChangeArrowheads="1"/>
          </p:cNvSpPr>
          <p:nvPr/>
        </p:nvSpPr>
        <p:spPr bwMode="auto">
          <a:xfrm>
            <a:off x="1436688" y="4864360"/>
            <a:ext cx="7062787" cy="945588"/>
          </a:xfrm>
          <a:prstGeom prst="roundRect">
            <a:avLst>
              <a:gd name="adj" fmla="val 16667"/>
            </a:avLst>
          </a:prstGeom>
          <a:solidFill>
            <a:srgbClr val="9CB2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r" hangingPunct="0">
              <a:defRPr/>
            </a:pPr>
            <a:r>
              <a:rPr lang="en-US" sz="2200" b="1" dirty="0">
                <a:solidFill>
                  <a:srgbClr val="17375E"/>
                </a:solidFill>
                <a:latin typeface="Calibri" charset="0"/>
                <a:cs typeface="Arial" charset="0"/>
              </a:rPr>
              <a:t>c</a:t>
            </a:r>
            <a:r>
              <a:rPr lang="en-US" sz="2200" b="1" dirty="0" smtClean="0">
                <a:solidFill>
                  <a:srgbClr val="17375E"/>
                </a:solidFill>
                <a:latin typeface="Calibri" charset="0"/>
                <a:cs typeface="Arial" charset="0"/>
              </a:rPr>
              <a:t>ritical race theory</a:t>
            </a:r>
          </a:p>
          <a:p>
            <a:pPr algn="r" hangingPunct="0">
              <a:defRPr/>
            </a:pPr>
            <a:r>
              <a:rPr lang="en-US" sz="2200" b="1" dirty="0" smtClean="0">
                <a:solidFill>
                  <a:srgbClr val="17375E"/>
                </a:solidFill>
                <a:latin typeface="Calibri" charset="0"/>
                <a:cs typeface="Arial" charset="0"/>
              </a:rPr>
              <a:t>critical </a:t>
            </a:r>
            <a:r>
              <a:rPr lang="en-US" sz="2200" b="1" dirty="0">
                <a:solidFill>
                  <a:srgbClr val="17375E"/>
                </a:solidFill>
                <a:latin typeface="Calibri" charset="0"/>
                <a:cs typeface="Arial" charset="0"/>
              </a:rPr>
              <a:t>pedagogy</a:t>
            </a:r>
            <a:r>
              <a:rPr lang="en-US" sz="4000" dirty="0">
                <a:solidFill>
                  <a:srgbClr val="FFFFFF"/>
                </a:solidFill>
                <a:latin typeface="Calibri" charset="0"/>
                <a:cs typeface="Arial" charset="0"/>
              </a:rPr>
              <a:t> </a:t>
            </a:r>
            <a:endParaRPr lang="en-US" sz="3200" dirty="0">
              <a:solidFill>
                <a:srgbClr val="FFFFFF"/>
              </a:solidFill>
              <a:latin typeface="Calibri" charset="0"/>
              <a:cs typeface="Arial" charset="0"/>
            </a:endParaRPr>
          </a:p>
        </p:txBody>
      </p:sp>
      <p:sp>
        <p:nvSpPr>
          <p:cNvPr id="7" name="Rounded Rectangle 6"/>
          <p:cNvSpPr>
            <a:spLocks noChangeArrowheads="1"/>
          </p:cNvSpPr>
          <p:nvPr/>
        </p:nvSpPr>
        <p:spPr bwMode="auto">
          <a:xfrm>
            <a:off x="323849" y="495637"/>
            <a:ext cx="8545669" cy="1991855"/>
          </a:xfrm>
          <a:prstGeom prst="roundRect">
            <a:avLst>
              <a:gd name="adj" fmla="val 16667"/>
            </a:avLst>
          </a:prstGeom>
          <a:solidFill>
            <a:srgbClr val="7BA7C9"/>
          </a:solidFill>
          <a:ln w="9525">
            <a:solidFill>
              <a:srgbClr val="4A7EBB"/>
            </a:solidFill>
            <a:round/>
            <a:headEnd/>
            <a:tailEnd/>
          </a:ln>
          <a:effectLst>
            <a:outerShdw blurRad="63500" dist="23000" dir="5400000" rotWithShape="0">
              <a:srgbClr val="000000">
                <a:alpha val="34999"/>
              </a:srgbClr>
            </a:outerShdw>
          </a:effectLst>
        </p:spPr>
        <p:txBody>
          <a:bodyPr anchor="ctr"/>
          <a:lstStyle/>
          <a:p>
            <a:pPr fontAlgn="auto">
              <a:spcBef>
                <a:spcPts val="0"/>
              </a:spcBef>
              <a:spcAft>
                <a:spcPts val="0"/>
              </a:spcAft>
              <a:defRPr/>
            </a:pPr>
            <a:endParaRPr lang="en-US" sz="3200" dirty="0" smtClean="0">
              <a:solidFill>
                <a:srgbClr val="17375E"/>
              </a:solidFill>
              <a:latin typeface="+mn-lt"/>
              <a:ea typeface="+mn-ea"/>
              <a:cs typeface="+mn-cs"/>
            </a:endParaRPr>
          </a:p>
          <a:p>
            <a:pPr fontAlgn="auto">
              <a:spcBef>
                <a:spcPts val="0"/>
              </a:spcBef>
              <a:spcAft>
                <a:spcPts val="0"/>
              </a:spcAft>
              <a:defRPr/>
            </a:pPr>
            <a:r>
              <a:rPr lang="en-US" sz="2800" b="1" dirty="0" smtClean="0">
                <a:solidFill>
                  <a:srgbClr val="17375E"/>
                </a:solidFill>
              </a:rPr>
              <a:t>Assumptions and assertions undergirding this work:</a:t>
            </a:r>
          </a:p>
          <a:p>
            <a:pPr fontAlgn="auto">
              <a:spcBef>
                <a:spcPts val="0"/>
              </a:spcBef>
              <a:spcAft>
                <a:spcPts val="0"/>
              </a:spcAft>
              <a:defRPr/>
            </a:pPr>
            <a:endParaRPr lang="en-US" sz="2800" b="1" dirty="0">
              <a:solidFill>
                <a:srgbClr val="17375E"/>
              </a:solidFill>
            </a:endParaRPr>
          </a:p>
          <a:p>
            <a:pPr fontAlgn="auto">
              <a:spcBef>
                <a:spcPts val="0"/>
              </a:spcBef>
              <a:spcAft>
                <a:spcPts val="0"/>
              </a:spcAft>
              <a:defRPr/>
            </a:pPr>
            <a:r>
              <a:rPr lang="en-US" sz="3200" dirty="0" smtClean="0">
                <a:solidFill>
                  <a:srgbClr val="17375E"/>
                </a:solidFill>
                <a:latin typeface="+mn-lt"/>
                <a:ea typeface="+mn-ea"/>
                <a:cs typeface="+mn-cs"/>
              </a:rPr>
              <a:t>“Art education as a civil right and human right”</a:t>
            </a:r>
          </a:p>
          <a:p>
            <a:pPr algn="r">
              <a:defRPr/>
            </a:pPr>
            <a:endParaRPr lang="en-US" sz="1000" dirty="0" smtClean="0">
              <a:solidFill>
                <a:srgbClr val="17375E"/>
              </a:solidFill>
            </a:endParaRPr>
          </a:p>
          <a:p>
            <a:pPr algn="r">
              <a:defRPr/>
            </a:pPr>
            <a:r>
              <a:rPr lang="en-US" sz="2400" i="1" dirty="0" smtClean="0">
                <a:solidFill>
                  <a:srgbClr val="17375E"/>
                </a:solidFill>
              </a:rPr>
              <a:t>-</a:t>
            </a:r>
            <a:r>
              <a:rPr lang="en-US" sz="2400" i="1" dirty="0">
                <a:solidFill>
                  <a:srgbClr val="17375E"/>
                </a:solidFill>
              </a:rPr>
              <a:t>Patty </a:t>
            </a:r>
            <a:r>
              <a:rPr lang="en-US" sz="2400" i="1" dirty="0" smtClean="0">
                <a:solidFill>
                  <a:srgbClr val="17375E"/>
                </a:solidFill>
              </a:rPr>
              <a:t>Bode</a:t>
            </a:r>
            <a:endParaRPr lang="en-US" sz="2400" i="1" dirty="0">
              <a:solidFill>
                <a:srgbClr val="17375E"/>
              </a:solidFill>
            </a:endParaRPr>
          </a:p>
          <a:p>
            <a:pPr fontAlgn="auto">
              <a:spcBef>
                <a:spcPts val="0"/>
              </a:spcBef>
              <a:spcAft>
                <a:spcPts val="0"/>
              </a:spcAft>
              <a:defRPr/>
            </a:pPr>
            <a:endParaRPr lang="en-US" sz="3200" dirty="0">
              <a:solidFill>
                <a:srgbClr val="17375E"/>
              </a:solidFill>
              <a:latin typeface="+mn-lt"/>
              <a:ea typeface="+mn-ea"/>
              <a:cs typeface="+mn-cs"/>
            </a:endParaRPr>
          </a:p>
        </p:txBody>
      </p:sp>
    </p:spTree>
    <p:extLst>
      <p:ext uri="{BB962C8B-B14F-4D97-AF65-F5344CB8AC3E}">
        <p14:creationId xmlns:p14="http://schemas.microsoft.com/office/powerpoint/2010/main" val="2928491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88143" y="2761810"/>
            <a:ext cx="7584127" cy="1477328"/>
          </a:xfrm>
          <a:prstGeom prst="rect">
            <a:avLst/>
          </a:prstGeom>
          <a:noFill/>
        </p:spPr>
        <p:txBody>
          <a:bodyPr wrap="none" rtlCol="0">
            <a:spAutoFit/>
          </a:bodyPr>
          <a:lstStyle/>
          <a:p>
            <a:r>
              <a:rPr lang="en-US" dirty="0" smtClean="0"/>
              <a:t>..real events, struggles, and dreams that took place over space and time.</a:t>
            </a:r>
          </a:p>
          <a:p>
            <a:endParaRPr lang="en-US" dirty="0"/>
          </a:p>
          <a:p>
            <a:r>
              <a:rPr lang="en-US" dirty="0" smtClean="0"/>
              <a:t>…discrepancies between normative prescriptions and everyday practices – </a:t>
            </a:r>
          </a:p>
          <a:p>
            <a:r>
              <a:rPr lang="en-US" dirty="0" smtClean="0"/>
              <a:t>Discrepancies they traced to internal contradictions but also to the intrusion of </a:t>
            </a:r>
          </a:p>
          <a:p>
            <a:r>
              <a:rPr lang="en-US" dirty="0"/>
              <a:t>c</a:t>
            </a:r>
            <a:r>
              <a:rPr lang="en-US" dirty="0" smtClean="0"/>
              <a:t>olonialism. </a:t>
            </a:r>
            <a:endParaRPr lang="en-US" dirty="0"/>
          </a:p>
        </p:txBody>
      </p:sp>
      <p:sp>
        <p:nvSpPr>
          <p:cNvPr id="3" name="Rectangle 2"/>
          <p:cNvSpPr/>
          <p:nvPr/>
        </p:nvSpPr>
        <p:spPr>
          <a:xfrm>
            <a:off x="5263421" y="4577126"/>
            <a:ext cx="2481381" cy="369332"/>
          </a:xfrm>
          <a:prstGeom prst="rect">
            <a:avLst/>
          </a:prstGeom>
        </p:spPr>
        <p:txBody>
          <a:bodyPr wrap="none">
            <a:spAutoFit/>
          </a:bodyPr>
          <a:lstStyle/>
          <a:p>
            <a:r>
              <a:rPr lang="en-US" dirty="0" smtClean="0"/>
              <a:t>-      </a:t>
            </a:r>
            <a:r>
              <a:rPr lang="en-US" dirty="0" err="1" smtClean="0"/>
              <a:t>Burawoy</a:t>
            </a:r>
            <a:r>
              <a:rPr lang="en-US" dirty="0"/>
              <a:t>, M. (1998). </a:t>
            </a:r>
          </a:p>
        </p:txBody>
      </p:sp>
      <p:sp>
        <p:nvSpPr>
          <p:cNvPr id="4" name="TextBox 3"/>
          <p:cNvSpPr txBox="1"/>
          <p:nvPr/>
        </p:nvSpPr>
        <p:spPr>
          <a:xfrm>
            <a:off x="1144470" y="1223033"/>
            <a:ext cx="4581903" cy="523220"/>
          </a:xfrm>
          <a:prstGeom prst="rect">
            <a:avLst/>
          </a:prstGeom>
          <a:noFill/>
        </p:spPr>
        <p:txBody>
          <a:bodyPr wrap="none" rtlCol="0">
            <a:spAutoFit/>
          </a:bodyPr>
          <a:lstStyle/>
          <a:p>
            <a:r>
              <a:rPr lang="en-US" sz="2800" b="1" dirty="0"/>
              <a:t>Extended case study </a:t>
            </a:r>
            <a:r>
              <a:rPr lang="en-US" sz="2800" b="1" dirty="0" smtClean="0"/>
              <a:t>method:</a:t>
            </a:r>
            <a:endParaRPr lang="en-US" sz="2800" b="1" dirty="0"/>
          </a:p>
        </p:txBody>
      </p:sp>
    </p:spTree>
    <p:extLst>
      <p:ext uri="{BB962C8B-B14F-4D97-AF65-F5344CB8AC3E}">
        <p14:creationId xmlns:p14="http://schemas.microsoft.com/office/powerpoint/2010/main" val="23411399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pPr algn="l"/>
            <a:r>
              <a:rPr lang="en-US" sz="3200" dirty="0" smtClean="0">
                <a:solidFill>
                  <a:schemeClr val="bg1">
                    <a:lumMod val="85000"/>
                  </a:schemeClr>
                </a:solidFill>
              </a:rPr>
              <a:t>METHODOLOGIES</a:t>
            </a:r>
            <a:br>
              <a:rPr lang="en-US" sz="3200" dirty="0" smtClean="0">
                <a:solidFill>
                  <a:schemeClr val="bg1">
                    <a:lumMod val="85000"/>
                  </a:schemeClr>
                </a:solidFill>
              </a:rPr>
            </a:br>
            <a:r>
              <a:rPr lang="en-US" sz="3200" dirty="0" smtClean="0">
                <a:solidFill>
                  <a:schemeClr val="bg1">
                    <a:lumMod val="85000"/>
                  </a:schemeClr>
                </a:solidFill>
              </a:rPr>
              <a:t>Digital Natives: What counts as knowledge?</a:t>
            </a:r>
            <a:br>
              <a:rPr lang="en-US" sz="3200" dirty="0" smtClean="0">
                <a:solidFill>
                  <a:schemeClr val="bg1">
                    <a:lumMod val="85000"/>
                  </a:schemeClr>
                </a:solidFill>
              </a:rPr>
            </a:br>
            <a:endParaRPr lang="en-US" sz="3200" dirty="0">
              <a:solidFill>
                <a:schemeClr val="bg1">
                  <a:lumMod val="85000"/>
                </a:schemeClr>
              </a:solidFill>
            </a:endParaRPr>
          </a:p>
        </p:txBody>
      </p:sp>
      <p:sp>
        <p:nvSpPr>
          <p:cNvPr id="3" name="Content Placeholder 2"/>
          <p:cNvSpPr>
            <a:spLocks noGrp="1"/>
          </p:cNvSpPr>
          <p:nvPr>
            <p:ph idx="1"/>
          </p:nvPr>
        </p:nvSpPr>
        <p:spPr>
          <a:xfrm>
            <a:off x="457200" y="3940198"/>
            <a:ext cx="8229600" cy="2520981"/>
          </a:xfrm>
        </p:spPr>
        <p:txBody>
          <a:bodyPr>
            <a:normAutofit/>
          </a:bodyPr>
          <a:lstStyle/>
          <a:p>
            <a:pPr marL="0" indent="0">
              <a:buNone/>
            </a:pPr>
            <a:r>
              <a:rPr lang="en-US" sz="2800" dirty="0" smtClean="0">
                <a:solidFill>
                  <a:srgbClr val="F6D7D7"/>
                </a:solidFill>
              </a:rPr>
              <a:t>Ernest Morrell (2006) asserts that PAR</a:t>
            </a:r>
          </a:p>
          <a:p>
            <a:pPr marL="0" indent="0">
              <a:buNone/>
            </a:pPr>
            <a:r>
              <a:rPr lang="en-US" sz="2800" dirty="0" smtClean="0">
                <a:solidFill>
                  <a:srgbClr val="F6D7D7"/>
                </a:solidFill>
              </a:rPr>
              <a:t>“fundamentally questions who has the right to engage in research positioning students, community members, and K-12 literacy teachers as legitimate and integral participants in the research process.”</a:t>
            </a:r>
          </a:p>
          <a:p>
            <a:endParaRPr lang="en-US" dirty="0"/>
          </a:p>
        </p:txBody>
      </p:sp>
      <p:pic>
        <p:nvPicPr>
          <p:cNvPr id="4" name="Picture 3" descr="IMG_0066.JPG"/>
          <p:cNvPicPr>
            <a:picLocks noChangeAspect="1"/>
          </p:cNvPicPr>
          <p:nvPr/>
        </p:nvPicPr>
        <p:blipFill rotWithShape="1">
          <a:blip r:embed="rId2">
            <a:extLst>
              <a:ext uri="{28A0092B-C50C-407E-A947-70E740481C1C}">
                <a14:useLocalDpi xmlns:a14="http://schemas.microsoft.com/office/drawing/2010/main" val="0"/>
              </a:ext>
            </a:extLst>
          </a:blip>
          <a:srcRect l="9395" t="23334" r="1966" b="7420"/>
          <a:stretch/>
        </p:blipFill>
        <p:spPr>
          <a:xfrm>
            <a:off x="4164641" y="1354283"/>
            <a:ext cx="3989556" cy="2337537"/>
          </a:xfrm>
          <a:prstGeom prst="rect">
            <a:avLst/>
          </a:prstGeom>
        </p:spPr>
      </p:pic>
      <p:sp>
        <p:nvSpPr>
          <p:cNvPr id="5" name="Rectangle 4"/>
          <p:cNvSpPr/>
          <p:nvPr/>
        </p:nvSpPr>
        <p:spPr>
          <a:xfrm>
            <a:off x="457200" y="1784866"/>
            <a:ext cx="3464659" cy="1877437"/>
          </a:xfrm>
          <a:prstGeom prst="rect">
            <a:avLst/>
          </a:prstGeom>
        </p:spPr>
        <p:txBody>
          <a:bodyPr wrap="square">
            <a:spAutoFit/>
          </a:bodyPr>
          <a:lstStyle/>
          <a:p>
            <a:r>
              <a:rPr lang="en-US" sz="3200" dirty="0" smtClean="0">
                <a:solidFill>
                  <a:srgbClr val="FFFDB8"/>
                </a:solidFill>
              </a:rPr>
              <a:t>Participatory Action Research</a:t>
            </a:r>
          </a:p>
          <a:p>
            <a:r>
              <a:rPr lang="en-US" sz="3200" dirty="0" smtClean="0">
                <a:solidFill>
                  <a:srgbClr val="FFFDB8"/>
                </a:solidFill>
              </a:rPr>
              <a:t>PAR</a:t>
            </a:r>
          </a:p>
          <a:p>
            <a:r>
              <a:rPr lang="en-US" sz="2000" dirty="0" smtClean="0">
                <a:solidFill>
                  <a:srgbClr val="FFFDB8"/>
                </a:solidFill>
              </a:rPr>
              <a:t> (</a:t>
            </a:r>
            <a:r>
              <a:rPr lang="en-US" sz="2000" dirty="0" err="1" smtClean="0">
                <a:solidFill>
                  <a:srgbClr val="FFFDB8"/>
                </a:solidFill>
              </a:rPr>
              <a:t>Kincheloe</a:t>
            </a:r>
            <a:r>
              <a:rPr lang="en-US" sz="2000" dirty="0" smtClean="0">
                <a:solidFill>
                  <a:srgbClr val="FFFDB8"/>
                </a:solidFill>
              </a:rPr>
              <a:t> &amp; </a:t>
            </a:r>
            <a:r>
              <a:rPr lang="en-US" sz="2000" dirty="0" err="1" smtClean="0">
                <a:solidFill>
                  <a:srgbClr val="FFFDB8"/>
                </a:solidFill>
              </a:rPr>
              <a:t>McClaren</a:t>
            </a:r>
            <a:r>
              <a:rPr lang="en-US" sz="2000" dirty="0" smtClean="0">
                <a:solidFill>
                  <a:srgbClr val="FFFDB8"/>
                </a:solidFill>
              </a:rPr>
              <a:t>, 1998)</a:t>
            </a:r>
          </a:p>
        </p:txBody>
      </p:sp>
    </p:spTree>
    <p:extLst>
      <p:ext uri="{BB962C8B-B14F-4D97-AF65-F5344CB8AC3E}">
        <p14:creationId xmlns:p14="http://schemas.microsoft.com/office/powerpoint/2010/main" val="1970415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88049" cy="1143000"/>
          </a:xfrm>
        </p:spPr>
        <p:txBody>
          <a:bodyPr/>
          <a:lstStyle/>
          <a:p>
            <a:pPr algn="l"/>
            <a:r>
              <a:rPr lang="en-US" dirty="0" smtClean="0">
                <a:solidFill>
                  <a:srgbClr val="FFFFFF"/>
                </a:solidFill>
              </a:rPr>
              <a:t>3</a:t>
            </a:r>
            <a:r>
              <a:rPr lang="en-US" baseline="30000" dirty="0" smtClean="0">
                <a:solidFill>
                  <a:srgbClr val="FFFFFF"/>
                </a:solidFill>
              </a:rPr>
              <a:t>rd</a:t>
            </a:r>
            <a:r>
              <a:rPr lang="en-US" dirty="0" smtClean="0">
                <a:solidFill>
                  <a:srgbClr val="FFFFFF"/>
                </a:solidFill>
              </a:rPr>
              <a:t> quarter</a:t>
            </a:r>
            <a:endParaRPr lang="en-US" dirty="0">
              <a:solidFill>
                <a:srgbClr val="FFFFFF"/>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58870478"/>
              </p:ext>
            </p:extLst>
          </p:nvPr>
        </p:nvGraphicFramePr>
        <p:xfrm>
          <a:off x="4342824" y="925952"/>
          <a:ext cx="4381191" cy="5361304"/>
        </p:xfrm>
        <a:graphic>
          <a:graphicData uri="http://schemas.openxmlformats.org/presentationml/2006/ole">
            <mc:AlternateContent xmlns:mc="http://schemas.openxmlformats.org/markup-compatibility/2006">
              <mc:Choice xmlns:v="urn:schemas-microsoft-com:vml" Requires="v">
                <p:oleObj spid="_x0000_s4120" name="Document" r:id="rId4" imgW="5626100" imgH="6883400" progId="Word.Document.12">
                  <p:embed/>
                </p:oleObj>
              </mc:Choice>
              <mc:Fallback>
                <p:oleObj name="Document" r:id="rId4" imgW="5626100" imgH="6883400" progId="Word.Document.12">
                  <p:embed/>
                  <p:pic>
                    <p:nvPicPr>
                      <p:cNvPr id="0" name=""/>
                      <p:cNvPicPr/>
                      <p:nvPr/>
                    </p:nvPicPr>
                    <p:blipFill>
                      <a:blip r:embed="rId5"/>
                      <a:stretch>
                        <a:fillRect/>
                      </a:stretch>
                    </p:blipFill>
                    <p:spPr>
                      <a:xfrm>
                        <a:off x="4342824" y="925952"/>
                        <a:ext cx="4381191" cy="5361304"/>
                      </a:xfrm>
                      <a:prstGeom prst="rect">
                        <a:avLst/>
                      </a:prstGeom>
                    </p:spPr>
                  </p:pic>
                </p:oleObj>
              </mc:Fallback>
            </mc:AlternateContent>
          </a:graphicData>
        </a:graphic>
      </p:graphicFrame>
      <p:sp>
        <p:nvSpPr>
          <p:cNvPr id="5" name="TextBox 4"/>
          <p:cNvSpPr txBox="1"/>
          <p:nvPr/>
        </p:nvSpPr>
        <p:spPr>
          <a:xfrm>
            <a:off x="272835" y="4902261"/>
            <a:ext cx="4438719" cy="1384995"/>
          </a:xfrm>
          <a:prstGeom prst="rect">
            <a:avLst/>
          </a:prstGeom>
          <a:noFill/>
        </p:spPr>
        <p:txBody>
          <a:bodyPr wrap="square" rtlCol="0">
            <a:spAutoFit/>
          </a:bodyPr>
          <a:lstStyle/>
          <a:p>
            <a:r>
              <a:rPr lang="en-US" sz="2800" dirty="0" err="1">
                <a:solidFill>
                  <a:schemeClr val="accent1">
                    <a:lumMod val="20000"/>
                    <a:lumOff val="80000"/>
                  </a:schemeClr>
                </a:solidFill>
              </a:rPr>
              <a:t>Voicethread</a:t>
            </a:r>
            <a:r>
              <a:rPr lang="en-US" sz="2800" dirty="0">
                <a:solidFill>
                  <a:schemeClr val="accent1">
                    <a:lumMod val="20000"/>
                    <a:lumOff val="80000"/>
                  </a:schemeClr>
                </a:solidFill>
              </a:rPr>
              <a:t> </a:t>
            </a:r>
            <a:endParaRPr lang="en-US" sz="2800" dirty="0" smtClean="0">
              <a:solidFill>
                <a:schemeClr val="accent1">
                  <a:lumMod val="20000"/>
                  <a:lumOff val="80000"/>
                </a:schemeClr>
              </a:solidFill>
            </a:endParaRPr>
          </a:p>
          <a:p>
            <a:r>
              <a:rPr lang="en-US" sz="2800" dirty="0" smtClean="0">
                <a:solidFill>
                  <a:schemeClr val="accent1">
                    <a:lumMod val="20000"/>
                    <a:lumOff val="80000"/>
                  </a:schemeClr>
                </a:solidFill>
              </a:rPr>
              <a:t>participation </a:t>
            </a:r>
            <a:r>
              <a:rPr lang="en-US" sz="2800" dirty="0">
                <a:solidFill>
                  <a:schemeClr val="accent1">
                    <a:lumMod val="20000"/>
                    <a:lumOff val="80000"/>
                  </a:schemeClr>
                </a:solidFill>
              </a:rPr>
              <a:t>and </a:t>
            </a:r>
            <a:endParaRPr lang="en-US" sz="2800" dirty="0" smtClean="0">
              <a:solidFill>
                <a:schemeClr val="accent1">
                  <a:lumMod val="20000"/>
                  <a:lumOff val="80000"/>
                </a:schemeClr>
              </a:solidFill>
            </a:endParaRPr>
          </a:p>
          <a:p>
            <a:r>
              <a:rPr lang="en-US" sz="2800" dirty="0" smtClean="0">
                <a:solidFill>
                  <a:schemeClr val="accent1">
                    <a:lumMod val="20000"/>
                    <a:lumOff val="80000"/>
                  </a:schemeClr>
                </a:solidFill>
              </a:rPr>
              <a:t>video interview reflection </a:t>
            </a:r>
            <a:endParaRPr lang="en-US" sz="2800" dirty="0">
              <a:solidFill>
                <a:schemeClr val="accent1">
                  <a:lumMod val="20000"/>
                  <a:lumOff val="80000"/>
                </a:schemeClr>
              </a:solidFill>
            </a:endParaRPr>
          </a:p>
        </p:txBody>
      </p:sp>
      <p:pic>
        <p:nvPicPr>
          <p:cNvPr id="6" name="Picture 5" descr="IMG_0049.JPG"/>
          <p:cNvPicPr>
            <a:picLocks noChangeAspect="1"/>
          </p:cNvPicPr>
          <p:nvPr/>
        </p:nvPicPr>
        <p:blipFill rotWithShape="1">
          <a:blip r:embed="rId6">
            <a:extLst>
              <a:ext uri="{28A0092B-C50C-407E-A947-70E740481C1C}">
                <a14:useLocalDpi xmlns:a14="http://schemas.microsoft.com/office/drawing/2010/main" val="0"/>
              </a:ext>
            </a:extLst>
          </a:blip>
          <a:srcRect l="7519" t="8169" r="11512" b="16134"/>
          <a:stretch/>
        </p:blipFill>
        <p:spPr>
          <a:xfrm>
            <a:off x="528343" y="1417638"/>
            <a:ext cx="2564895" cy="3197221"/>
          </a:xfrm>
          <a:prstGeom prst="rect">
            <a:avLst/>
          </a:prstGeom>
        </p:spPr>
      </p:pic>
    </p:spTree>
    <p:extLst>
      <p:ext uri="{BB962C8B-B14F-4D97-AF65-F5344CB8AC3E}">
        <p14:creationId xmlns:p14="http://schemas.microsoft.com/office/powerpoint/2010/main" val="33568000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l="4542" r="4542"/>
          <a:stretch>
            <a:fillRect/>
          </a:stretch>
        </p:blipFill>
        <p:spPr/>
      </p:pic>
      <p:sp>
        <p:nvSpPr>
          <p:cNvPr id="4" name="Rectangle 3"/>
          <p:cNvSpPr/>
          <p:nvPr/>
        </p:nvSpPr>
        <p:spPr>
          <a:xfrm>
            <a:off x="457200" y="633443"/>
            <a:ext cx="7032694" cy="707886"/>
          </a:xfrm>
          <a:prstGeom prst="rect">
            <a:avLst/>
          </a:prstGeom>
        </p:spPr>
        <p:txBody>
          <a:bodyPr wrap="none">
            <a:spAutoFit/>
          </a:bodyPr>
          <a:lstStyle/>
          <a:p>
            <a:r>
              <a:rPr lang="en-US" sz="4000" dirty="0" err="1" smtClean="0">
                <a:solidFill>
                  <a:schemeClr val="accent1">
                    <a:lumMod val="40000"/>
                    <a:lumOff val="60000"/>
                  </a:schemeClr>
                </a:solidFill>
              </a:rPr>
              <a:t>Voicethread</a:t>
            </a:r>
            <a:r>
              <a:rPr lang="en-US" sz="4000" dirty="0" smtClean="0">
                <a:solidFill>
                  <a:schemeClr val="accent1">
                    <a:lumMod val="40000"/>
                    <a:lumOff val="60000"/>
                  </a:schemeClr>
                </a:solidFill>
              </a:rPr>
              <a:t>      </a:t>
            </a:r>
            <a:r>
              <a:rPr lang="en-US" sz="2800" dirty="0" smtClean="0">
                <a:solidFill>
                  <a:schemeClr val="accent1">
                    <a:lumMod val="40000"/>
                    <a:lumOff val="60000"/>
                  </a:schemeClr>
                </a:solidFill>
              </a:rPr>
              <a:t> http</a:t>
            </a:r>
            <a:r>
              <a:rPr lang="en-US" sz="2800" dirty="0">
                <a:solidFill>
                  <a:schemeClr val="accent1">
                    <a:lumMod val="40000"/>
                    <a:lumOff val="60000"/>
                  </a:schemeClr>
                </a:solidFill>
              </a:rPr>
              <a:t>://</a:t>
            </a:r>
            <a:r>
              <a:rPr lang="en-US" sz="2800" dirty="0" err="1">
                <a:solidFill>
                  <a:schemeClr val="accent1">
                    <a:lumMod val="40000"/>
                    <a:lumOff val="60000"/>
                  </a:schemeClr>
                </a:solidFill>
              </a:rPr>
              <a:t>voicethread.com</a:t>
            </a:r>
            <a:r>
              <a:rPr lang="en-US" dirty="0"/>
              <a:t>/</a:t>
            </a:r>
          </a:p>
        </p:txBody>
      </p:sp>
    </p:spTree>
    <p:extLst>
      <p:ext uri="{BB962C8B-B14F-4D97-AF65-F5344CB8AC3E}">
        <p14:creationId xmlns:p14="http://schemas.microsoft.com/office/powerpoint/2010/main" val="28412850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87" y="274638"/>
            <a:ext cx="8924513" cy="2108708"/>
          </a:xfrm>
        </p:spPr>
        <p:txBody>
          <a:bodyPr>
            <a:normAutofit/>
          </a:bodyPr>
          <a:lstStyle/>
          <a:p>
            <a:pPr algn="l"/>
            <a:r>
              <a:rPr lang="en-US" dirty="0" smtClean="0">
                <a:solidFill>
                  <a:srgbClr val="FFFFFF"/>
                </a:solidFill>
              </a:rPr>
              <a:t>3</a:t>
            </a:r>
            <a:r>
              <a:rPr lang="en-US" baseline="30000" dirty="0" smtClean="0">
                <a:solidFill>
                  <a:srgbClr val="FFFFFF"/>
                </a:solidFill>
              </a:rPr>
              <a:t>rd</a:t>
            </a:r>
            <a:r>
              <a:rPr lang="en-US" dirty="0" smtClean="0">
                <a:solidFill>
                  <a:srgbClr val="FFFFFF"/>
                </a:solidFill>
              </a:rPr>
              <a:t> quarter:</a:t>
            </a:r>
            <a:br>
              <a:rPr lang="en-US" dirty="0" smtClean="0">
                <a:solidFill>
                  <a:srgbClr val="FFFFFF"/>
                </a:solidFill>
              </a:rPr>
            </a:br>
            <a:r>
              <a:rPr lang="en-US" sz="4000" b="1" dirty="0">
                <a:solidFill>
                  <a:srgbClr val="FFFFFF"/>
                </a:solidFill>
              </a:rPr>
              <a:t>Reading Partnerships and </a:t>
            </a:r>
            <a:r>
              <a:rPr lang="en-US" sz="4000" b="1" dirty="0" err="1" smtClean="0">
                <a:solidFill>
                  <a:srgbClr val="FFFFFF"/>
                </a:solidFill>
              </a:rPr>
              <a:t>Voicethread</a:t>
            </a:r>
            <a:endParaRPr lang="en-US" sz="4000" dirty="0">
              <a:solidFill>
                <a:srgbClr val="FFFFFF"/>
              </a:solidFill>
            </a:endParaRPr>
          </a:p>
        </p:txBody>
      </p:sp>
      <p:sp>
        <p:nvSpPr>
          <p:cNvPr id="3" name="TextBox 2"/>
          <p:cNvSpPr txBox="1"/>
          <p:nvPr/>
        </p:nvSpPr>
        <p:spPr>
          <a:xfrm>
            <a:off x="219487" y="3047162"/>
            <a:ext cx="8885402" cy="2031325"/>
          </a:xfrm>
          <a:prstGeom prst="rect">
            <a:avLst/>
          </a:prstGeom>
          <a:noFill/>
        </p:spPr>
        <p:txBody>
          <a:bodyPr wrap="none" rtlCol="0">
            <a:spAutoFit/>
          </a:bodyPr>
          <a:lstStyle/>
          <a:p>
            <a:r>
              <a:rPr lang="en-US" dirty="0" smtClean="0"/>
              <a:t>Click here:</a:t>
            </a:r>
          </a:p>
          <a:p>
            <a:endParaRPr lang="en-US" dirty="0"/>
          </a:p>
          <a:p>
            <a:r>
              <a:rPr lang="en-US" dirty="0">
                <a:hlinkClick r:id="rId2"/>
              </a:rPr>
              <a:t>http://www.pattybode.com/digitial-visual-culture-project-</a:t>
            </a:r>
            <a:r>
              <a:rPr lang="en-US" dirty="0" smtClean="0">
                <a:hlinkClick r:id="rId2"/>
              </a:rPr>
              <a:t>bps.html</a:t>
            </a:r>
            <a:endParaRPr lang="en-US" dirty="0" smtClean="0"/>
          </a:p>
          <a:p>
            <a:endParaRPr lang="en-US" dirty="0"/>
          </a:p>
          <a:p>
            <a:r>
              <a:rPr lang="en-US" dirty="0" smtClean="0"/>
              <a:t>To see video 4 minutes, 04 seconds</a:t>
            </a:r>
          </a:p>
          <a:p>
            <a:endParaRPr lang="en-US" b="1" dirty="0"/>
          </a:p>
          <a:p>
            <a:r>
              <a:rPr lang="en-US" b="1" dirty="0"/>
              <a:t>3rd Quarter of Digital Visual Culture (DVC) Project:  Reading Partnerships and Voice Thread</a:t>
            </a:r>
            <a:endParaRPr lang="en-US" dirty="0"/>
          </a:p>
        </p:txBody>
      </p:sp>
    </p:spTree>
    <p:extLst>
      <p:ext uri="{BB962C8B-B14F-4D97-AF65-F5344CB8AC3E}">
        <p14:creationId xmlns:p14="http://schemas.microsoft.com/office/powerpoint/2010/main" val="4401749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323851" y="217145"/>
            <a:ext cx="4998671" cy="1706270"/>
          </a:xfrm>
          <a:prstGeom prst="roundRect">
            <a:avLst>
              <a:gd name="adj" fmla="val 16667"/>
            </a:avLst>
          </a:prstGeom>
          <a:solidFill>
            <a:srgbClr val="7BA7C9"/>
          </a:solidFill>
          <a:ln w="9525">
            <a:solidFill>
              <a:srgbClr val="4A7EBB"/>
            </a:solidFill>
            <a:round/>
            <a:headEnd/>
            <a:tailEnd/>
          </a:ln>
          <a:effectLst>
            <a:outerShdw blurRad="63500" dist="23000" dir="5400000" rotWithShape="0">
              <a:srgbClr val="000000">
                <a:alpha val="34999"/>
              </a:srgbClr>
            </a:outerShdw>
          </a:effectLst>
        </p:spPr>
        <p:txBody>
          <a:bodyPr anchor="ctr"/>
          <a:lstStyle/>
          <a:p>
            <a:pPr fontAlgn="auto">
              <a:spcBef>
                <a:spcPts val="0"/>
              </a:spcBef>
              <a:spcAft>
                <a:spcPts val="0"/>
              </a:spcAft>
              <a:defRPr/>
            </a:pPr>
            <a:r>
              <a:rPr lang="en-US" sz="4400" dirty="0" smtClean="0">
                <a:solidFill>
                  <a:srgbClr val="17375E"/>
                </a:solidFill>
                <a:latin typeface="+mn-lt"/>
                <a:ea typeface="+mn-ea"/>
                <a:cs typeface="+mn-cs"/>
              </a:rPr>
              <a:t>Research Questions</a:t>
            </a:r>
          </a:p>
          <a:p>
            <a:pPr fontAlgn="auto">
              <a:spcBef>
                <a:spcPts val="0"/>
              </a:spcBef>
              <a:spcAft>
                <a:spcPts val="0"/>
              </a:spcAft>
              <a:defRPr/>
            </a:pPr>
            <a:r>
              <a:rPr lang="en-US" sz="3200" b="1" i="1" dirty="0" smtClean="0"/>
              <a:t>NAEA Research Agenda: Learning strand</a:t>
            </a:r>
            <a:endParaRPr lang="en-US" sz="3200" i="1" dirty="0">
              <a:solidFill>
                <a:srgbClr val="17375E"/>
              </a:solidFill>
            </a:endParaRPr>
          </a:p>
        </p:txBody>
      </p:sp>
      <p:sp>
        <p:nvSpPr>
          <p:cNvPr id="6" name="Rounded Rectangle 5"/>
          <p:cNvSpPr>
            <a:spLocks noChangeArrowheads="1"/>
          </p:cNvSpPr>
          <p:nvPr/>
        </p:nvSpPr>
        <p:spPr bwMode="auto">
          <a:xfrm>
            <a:off x="323851" y="2091480"/>
            <a:ext cx="4998671" cy="2353792"/>
          </a:xfrm>
          <a:prstGeom prst="roundRect">
            <a:avLst>
              <a:gd name="adj" fmla="val 16667"/>
            </a:avLst>
          </a:prstGeom>
          <a:solidFill>
            <a:srgbClr val="699CAA"/>
          </a:solidFill>
          <a:ln w="9525">
            <a:solidFill>
              <a:srgbClr val="4A7EBB"/>
            </a:solidFill>
            <a:round/>
            <a:headEnd/>
            <a:tailEnd/>
          </a:ln>
          <a:effectLst>
            <a:outerShdw blurRad="63500" dist="23000" dir="5400000" rotWithShape="0">
              <a:srgbClr val="000000">
                <a:alpha val="34999"/>
              </a:srgbClr>
            </a:outerShdw>
          </a:effectLst>
        </p:spPr>
        <p:txBody>
          <a:bodyPr anchor="ctr"/>
          <a:lstStyle/>
          <a:p>
            <a:pPr>
              <a:defRPr/>
            </a:pPr>
            <a:r>
              <a:rPr lang="en-US" sz="2100" dirty="0"/>
              <a:t>How does </a:t>
            </a:r>
            <a:r>
              <a:rPr lang="en-US" sz="2100" b="1" i="1" dirty="0">
                <a:solidFill>
                  <a:srgbClr val="660066"/>
                </a:solidFill>
              </a:rPr>
              <a:t>integrating digital visual </a:t>
            </a:r>
            <a:r>
              <a:rPr lang="en-US" sz="2100" dirty="0"/>
              <a:t>technology in </a:t>
            </a:r>
            <a:r>
              <a:rPr lang="en-US" sz="2100" b="1" i="1" dirty="0">
                <a:solidFill>
                  <a:srgbClr val="660066"/>
                </a:solidFill>
              </a:rPr>
              <a:t>art curriculum, instruction, and assessment</a:t>
            </a:r>
            <a:r>
              <a:rPr lang="en-US" sz="2100" b="1" dirty="0">
                <a:solidFill>
                  <a:srgbClr val="660066"/>
                </a:solidFill>
              </a:rPr>
              <a:t> </a:t>
            </a:r>
            <a:r>
              <a:rPr lang="en-US" sz="2100" dirty="0"/>
              <a:t>meet the needs of multicultural classrooms </a:t>
            </a:r>
            <a:r>
              <a:rPr lang="en-US" sz="2100" dirty="0" smtClean="0"/>
              <a:t>&amp; contribute </a:t>
            </a:r>
            <a:r>
              <a:rPr lang="en-US" sz="2100" dirty="0"/>
              <a:t>to </a:t>
            </a:r>
            <a:r>
              <a:rPr lang="en-US" sz="2100" b="1" i="1" dirty="0">
                <a:solidFill>
                  <a:srgbClr val="660066"/>
                </a:solidFill>
              </a:rPr>
              <a:t>preparing diverse teachers and </a:t>
            </a:r>
            <a:r>
              <a:rPr lang="en-US" sz="2100" b="1" i="1" dirty="0" smtClean="0">
                <a:solidFill>
                  <a:srgbClr val="660066"/>
                </a:solidFill>
              </a:rPr>
              <a:t>students </a:t>
            </a:r>
            <a:r>
              <a:rPr lang="en-US" sz="2100" dirty="0" smtClean="0"/>
              <a:t>for </a:t>
            </a:r>
            <a:r>
              <a:rPr lang="en-US" sz="2100" dirty="0"/>
              <a:t>a global and just society? </a:t>
            </a:r>
            <a:r>
              <a:rPr lang="en-US" sz="3200" dirty="0">
                <a:solidFill>
                  <a:srgbClr val="FFFFFF"/>
                </a:solidFill>
                <a:latin typeface="Calibri" charset="0"/>
                <a:cs typeface="Arial" charset="0"/>
              </a:rPr>
              <a:t>    </a:t>
            </a:r>
          </a:p>
        </p:txBody>
      </p:sp>
      <p:sp>
        <p:nvSpPr>
          <p:cNvPr id="7" name="Rounded Rectangle 6"/>
          <p:cNvSpPr>
            <a:spLocks noChangeArrowheads="1"/>
          </p:cNvSpPr>
          <p:nvPr/>
        </p:nvSpPr>
        <p:spPr bwMode="auto">
          <a:xfrm>
            <a:off x="323851" y="4589996"/>
            <a:ext cx="8525252" cy="2065218"/>
          </a:xfrm>
          <a:prstGeom prst="roundRect">
            <a:avLst>
              <a:gd name="adj" fmla="val 16667"/>
            </a:avLst>
          </a:prstGeom>
          <a:solidFill>
            <a:srgbClr val="6D9D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hangingPunct="0">
              <a:defRPr/>
            </a:pPr>
            <a:r>
              <a:rPr lang="en-US" sz="2400" dirty="0"/>
              <a:t>What is the </a:t>
            </a:r>
            <a:r>
              <a:rPr lang="en-US" sz="2400" b="1" i="1" dirty="0"/>
              <a:t>impact on student learning </a:t>
            </a:r>
            <a:r>
              <a:rPr lang="en-US" sz="2400" dirty="0"/>
              <a:t>and on the broader context of visual art curriculum when technologies such as digital image production through video and photo are </a:t>
            </a:r>
            <a:r>
              <a:rPr lang="en-US" sz="2400" b="1" i="1" dirty="0"/>
              <a:t>integrated into urban art classrooms</a:t>
            </a:r>
            <a:r>
              <a:rPr lang="en-US" sz="2400" dirty="0"/>
              <a:t> that have </a:t>
            </a:r>
            <a:r>
              <a:rPr lang="en-US" sz="2400" b="1" i="1" dirty="0"/>
              <a:t>previously</a:t>
            </a:r>
            <a:r>
              <a:rPr lang="en-US" sz="2400" dirty="0"/>
              <a:t> maintained </a:t>
            </a:r>
            <a:r>
              <a:rPr lang="en-US" sz="2400" b="1" i="1" dirty="0"/>
              <a:t>traditional studio art instruction</a:t>
            </a:r>
            <a:r>
              <a:rPr lang="en-US" sz="2400" dirty="0"/>
              <a:t>? </a:t>
            </a:r>
            <a:r>
              <a:rPr lang="en-US" sz="2200" dirty="0">
                <a:solidFill>
                  <a:srgbClr val="FFFFFF"/>
                </a:solidFill>
                <a:latin typeface="Calibri" charset="0"/>
                <a:cs typeface="Arial" charset="0"/>
              </a:rPr>
              <a:t> </a:t>
            </a:r>
          </a:p>
        </p:txBody>
      </p:sp>
      <p:pic>
        <p:nvPicPr>
          <p:cNvPr id="11" name="Picture 10" descr="IMG_00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041" y="217145"/>
            <a:ext cx="3279888" cy="4228126"/>
          </a:xfrm>
          <a:prstGeom prst="rect">
            <a:avLst/>
          </a:prstGeom>
          <a:ln>
            <a:noFill/>
          </a:ln>
          <a:effectLst>
            <a:softEdge rad="112500"/>
          </a:effectLst>
        </p:spPr>
      </p:pic>
    </p:spTree>
    <p:extLst>
      <p:ext uri="{BB962C8B-B14F-4D97-AF65-F5344CB8AC3E}">
        <p14:creationId xmlns:p14="http://schemas.microsoft.com/office/powerpoint/2010/main" val="157599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440813" y="1868717"/>
            <a:ext cx="6677221" cy="1223797"/>
          </a:xfrm>
          <a:prstGeom prst="roundRect">
            <a:avLst>
              <a:gd name="adj" fmla="val 16667"/>
            </a:avLst>
          </a:prstGeom>
          <a:solidFill>
            <a:srgbClr val="9CB2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hangingPunct="0">
              <a:defRPr/>
            </a:pPr>
            <a:r>
              <a:rPr lang="en-US" sz="2400" dirty="0"/>
              <a:t>How can </a:t>
            </a:r>
            <a:r>
              <a:rPr lang="en-US" sz="2400" b="1" i="1" dirty="0"/>
              <a:t>art teachers </a:t>
            </a:r>
            <a:r>
              <a:rPr lang="en-US" sz="2400" dirty="0"/>
              <a:t>in K-8 urban public schools </a:t>
            </a:r>
            <a:r>
              <a:rPr lang="en-US" sz="2400" b="1" i="1" dirty="0"/>
              <a:t>become </a:t>
            </a:r>
            <a:r>
              <a:rPr lang="en-US" sz="2400" b="1" i="1" dirty="0" smtClean="0"/>
              <a:t>researchers</a:t>
            </a:r>
            <a:r>
              <a:rPr lang="en-US" sz="2400" dirty="0" smtClean="0"/>
              <a:t>, </a:t>
            </a:r>
            <a:r>
              <a:rPr lang="en-US" sz="2400" dirty="0"/>
              <a:t>and be </a:t>
            </a:r>
            <a:r>
              <a:rPr lang="en-US" sz="2400" b="1" i="1" dirty="0"/>
              <a:t>valued</a:t>
            </a:r>
            <a:r>
              <a:rPr lang="en-US" sz="2400" dirty="0"/>
              <a:t> for their expertise, insights and multicultural perspectives? </a:t>
            </a:r>
            <a:r>
              <a:rPr lang="en-US" sz="3200" dirty="0">
                <a:solidFill>
                  <a:srgbClr val="FFFFFF"/>
                </a:solidFill>
                <a:latin typeface="Calibri" charset="0"/>
                <a:cs typeface="Arial" charset="0"/>
              </a:rPr>
              <a:t> </a:t>
            </a:r>
          </a:p>
        </p:txBody>
      </p:sp>
      <p:sp>
        <p:nvSpPr>
          <p:cNvPr id="5" name="Rounded Rectangle 4"/>
          <p:cNvSpPr>
            <a:spLocks noChangeArrowheads="1"/>
          </p:cNvSpPr>
          <p:nvPr/>
        </p:nvSpPr>
        <p:spPr bwMode="auto">
          <a:xfrm>
            <a:off x="451143" y="3311795"/>
            <a:ext cx="7351961" cy="1525875"/>
          </a:xfrm>
          <a:prstGeom prst="roundRect">
            <a:avLst>
              <a:gd name="adj" fmla="val 16667"/>
            </a:avLst>
          </a:prstGeom>
          <a:solidFill>
            <a:srgbClr val="DAD47F"/>
          </a:solidFill>
          <a:ln w="9525">
            <a:solidFill>
              <a:srgbClr val="4A7EBB"/>
            </a:solidFill>
            <a:round/>
            <a:headEnd/>
            <a:tailEnd/>
          </a:ln>
          <a:effectLst>
            <a:outerShdw blurRad="63500" dist="23000" dir="5400000" rotWithShape="0">
              <a:srgbClr val="000000">
                <a:alpha val="34999"/>
              </a:srgbClr>
            </a:outerShdw>
          </a:effectLst>
        </p:spPr>
        <p:txBody>
          <a:bodyPr anchor="ctr"/>
          <a:lstStyle/>
          <a:p>
            <a:pPr hangingPunct="0">
              <a:defRPr/>
            </a:pPr>
            <a:r>
              <a:rPr lang="en-US" sz="2400" dirty="0"/>
              <a:t>How can K-8 </a:t>
            </a:r>
            <a:r>
              <a:rPr lang="en-US" sz="2400" b="1" i="1" dirty="0">
                <a:solidFill>
                  <a:srgbClr val="660066"/>
                </a:solidFill>
              </a:rPr>
              <a:t>student knowledge </a:t>
            </a:r>
            <a:r>
              <a:rPr lang="en-US" sz="2400" dirty="0"/>
              <a:t>and voice influence how multicultural </a:t>
            </a:r>
            <a:r>
              <a:rPr lang="en-US" sz="2400" b="1" i="1" dirty="0">
                <a:solidFill>
                  <a:srgbClr val="660066"/>
                </a:solidFill>
              </a:rPr>
              <a:t>art teacher preparation programs </a:t>
            </a:r>
            <a:r>
              <a:rPr lang="en-US" sz="2400" dirty="0"/>
              <a:t>may be reshaped for the postmodern era? </a:t>
            </a:r>
            <a:r>
              <a:rPr lang="en-US" sz="3200" dirty="0">
                <a:solidFill>
                  <a:srgbClr val="10253F"/>
                </a:solidFill>
                <a:latin typeface="Calibri" charset="0"/>
                <a:cs typeface="Arial" charset="0"/>
              </a:rPr>
              <a:t> </a:t>
            </a:r>
          </a:p>
        </p:txBody>
      </p:sp>
      <p:sp>
        <p:nvSpPr>
          <p:cNvPr id="7" name="Rounded Rectangle 6"/>
          <p:cNvSpPr>
            <a:spLocks noChangeArrowheads="1"/>
          </p:cNvSpPr>
          <p:nvPr/>
        </p:nvSpPr>
        <p:spPr bwMode="auto">
          <a:xfrm>
            <a:off x="390686" y="303677"/>
            <a:ext cx="8517536" cy="1303605"/>
          </a:xfrm>
          <a:prstGeom prst="roundRect">
            <a:avLst>
              <a:gd name="adj" fmla="val 16667"/>
            </a:avLst>
          </a:prstGeom>
          <a:solidFill>
            <a:srgbClr val="7BA7C9"/>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lang="en-US" sz="4400" dirty="0" smtClean="0">
                <a:solidFill>
                  <a:srgbClr val="17375E"/>
                </a:solidFill>
                <a:latin typeface="+mn-lt"/>
                <a:ea typeface="+mn-ea"/>
                <a:cs typeface="+mn-cs"/>
              </a:rPr>
              <a:t>Research Questions</a:t>
            </a:r>
          </a:p>
          <a:p>
            <a:pPr algn="ctr" fontAlgn="auto">
              <a:spcBef>
                <a:spcPts val="0"/>
              </a:spcBef>
              <a:spcAft>
                <a:spcPts val="0"/>
              </a:spcAft>
              <a:defRPr/>
            </a:pPr>
            <a:r>
              <a:rPr lang="en-US" sz="3200" b="1" i="1" dirty="0" smtClean="0"/>
              <a:t>NAEA Research Agenda: Research &amp; Knowledge</a:t>
            </a:r>
            <a:endParaRPr lang="en-US" sz="3200" i="1" dirty="0">
              <a:solidFill>
                <a:srgbClr val="17375E"/>
              </a:solidFill>
            </a:endParaRPr>
          </a:p>
        </p:txBody>
      </p:sp>
      <p:sp>
        <p:nvSpPr>
          <p:cNvPr id="8" name="Rounded Rectangle 7"/>
          <p:cNvSpPr>
            <a:spLocks noChangeArrowheads="1"/>
          </p:cNvSpPr>
          <p:nvPr/>
        </p:nvSpPr>
        <p:spPr bwMode="auto">
          <a:xfrm>
            <a:off x="451143" y="5060634"/>
            <a:ext cx="8457079" cy="1523717"/>
          </a:xfrm>
          <a:prstGeom prst="roundRect">
            <a:avLst>
              <a:gd name="adj" fmla="val 16667"/>
            </a:avLst>
          </a:prstGeom>
          <a:solidFill>
            <a:srgbClr val="6D9D7A"/>
          </a:solidFill>
          <a:ln w="9525">
            <a:solidFill>
              <a:srgbClr val="4A7EBB"/>
            </a:solidFill>
            <a:round/>
            <a:headEnd/>
            <a:tailEnd/>
          </a:ln>
          <a:effectLst>
            <a:outerShdw blurRad="63500" dist="23000" dir="5400000" rotWithShape="0">
              <a:srgbClr val="000000">
                <a:alpha val="34999"/>
              </a:srgbClr>
            </a:outerShdw>
          </a:effectLst>
        </p:spPr>
        <p:txBody>
          <a:bodyPr anchor="ctr"/>
          <a:lstStyle/>
          <a:p>
            <a:pPr hangingPunct="0">
              <a:defRPr/>
            </a:pPr>
            <a:r>
              <a:rPr lang="en-US" sz="2400" dirty="0"/>
              <a:t>How can </a:t>
            </a:r>
            <a:r>
              <a:rPr lang="en-US" sz="2400" b="1" i="1" dirty="0"/>
              <a:t>participatory action research </a:t>
            </a:r>
            <a:r>
              <a:rPr lang="en-US" sz="2400" dirty="0"/>
              <a:t>presented in </a:t>
            </a:r>
            <a:r>
              <a:rPr lang="en-US" sz="2400" b="1" i="1" dirty="0"/>
              <a:t>case study </a:t>
            </a:r>
            <a:r>
              <a:rPr lang="en-US" sz="2400" dirty="0"/>
              <a:t>format contribute to dialog regarding use of digital visual technologies in K-8 classrooms in art education research agenda? </a:t>
            </a:r>
            <a:r>
              <a:rPr lang="en-US" sz="2200" dirty="0">
                <a:solidFill>
                  <a:srgbClr val="FFFFFF"/>
                </a:solidFill>
                <a:latin typeface="Calibri" charset="0"/>
                <a:cs typeface="Arial" charset="0"/>
              </a:rPr>
              <a:t> </a:t>
            </a:r>
          </a:p>
        </p:txBody>
      </p:sp>
      <p:pic>
        <p:nvPicPr>
          <p:cNvPr id="9" name="Picture 8" descr="IMG_0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488" y="1802396"/>
            <a:ext cx="1962734" cy="1472051"/>
          </a:xfrm>
          <a:prstGeom prst="rect">
            <a:avLst/>
          </a:prstGeom>
          <a:ln>
            <a:noFill/>
          </a:ln>
          <a:effectLst>
            <a:softEdge rad="112500"/>
          </a:effectLst>
        </p:spPr>
      </p:pic>
    </p:spTree>
    <p:extLst>
      <p:ext uri="{BB962C8B-B14F-4D97-AF65-F5344CB8AC3E}">
        <p14:creationId xmlns:p14="http://schemas.microsoft.com/office/powerpoint/2010/main" val="2300498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DCE6F2"/>
                </a:solidFill>
              </a:rPr>
              <a:t>4</a:t>
            </a:r>
            <a:r>
              <a:rPr lang="en-US" baseline="30000" dirty="0" smtClean="0">
                <a:solidFill>
                  <a:srgbClr val="DCE6F2"/>
                </a:solidFill>
              </a:rPr>
              <a:t>th</a:t>
            </a:r>
            <a:r>
              <a:rPr lang="en-US" dirty="0" smtClean="0">
                <a:solidFill>
                  <a:srgbClr val="DCE6F2"/>
                </a:solidFill>
              </a:rPr>
              <a:t> quarter</a:t>
            </a:r>
            <a:endParaRPr lang="en-US" dirty="0">
              <a:solidFill>
                <a:srgbClr val="DCE6F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927683615"/>
              </p:ext>
            </p:extLst>
          </p:nvPr>
        </p:nvGraphicFramePr>
        <p:xfrm>
          <a:off x="4163753" y="625002"/>
          <a:ext cx="4562863" cy="5725945"/>
        </p:xfrm>
        <a:graphic>
          <a:graphicData uri="http://schemas.openxmlformats.org/presentationml/2006/ole">
            <mc:AlternateContent xmlns:mc="http://schemas.openxmlformats.org/markup-compatibility/2006">
              <mc:Choice xmlns:v="urn:schemas-microsoft-com:vml" Requires="v">
                <p:oleObj spid="_x0000_s5143" name="Document" r:id="rId4" imgW="5626100" imgH="7061200" progId="Word.Document.12">
                  <p:embed/>
                </p:oleObj>
              </mc:Choice>
              <mc:Fallback>
                <p:oleObj name="Document" r:id="rId4" imgW="5626100" imgH="7061200" progId="Word.Document.12">
                  <p:embed/>
                  <p:pic>
                    <p:nvPicPr>
                      <p:cNvPr id="0" name=""/>
                      <p:cNvPicPr/>
                      <p:nvPr/>
                    </p:nvPicPr>
                    <p:blipFill>
                      <a:blip r:embed="rId5"/>
                      <a:stretch>
                        <a:fillRect/>
                      </a:stretch>
                    </p:blipFill>
                    <p:spPr>
                      <a:xfrm>
                        <a:off x="4163753" y="625002"/>
                        <a:ext cx="4562863" cy="5725945"/>
                      </a:xfrm>
                      <a:prstGeom prst="rect">
                        <a:avLst/>
                      </a:prstGeom>
                    </p:spPr>
                  </p:pic>
                </p:oleObj>
              </mc:Fallback>
            </mc:AlternateContent>
          </a:graphicData>
        </a:graphic>
      </p:graphicFrame>
      <p:sp>
        <p:nvSpPr>
          <p:cNvPr id="5" name="TextBox 4"/>
          <p:cNvSpPr txBox="1"/>
          <p:nvPr/>
        </p:nvSpPr>
        <p:spPr>
          <a:xfrm>
            <a:off x="245820" y="1417638"/>
            <a:ext cx="7637087" cy="954107"/>
          </a:xfrm>
          <a:prstGeom prst="rect">
            <a:avLst/>
          </a:prstGeom>
          <a:noFill/>
        </p:spPr>
        <p:txBody>
          <a:bodyPr wrap="square" rtlCol="0">
            <a:spAutoFit/>
          </a:bodyPr>
          <a:lstStyle/>
          <a:p>
            <a:r>
              <a:rPr lang="en-US" sz="2800" dirty="0">
                <a:solidFill>
                  <a:srgbClr val="DCE6F2"/>
                </a:solidFill>
              </a:rPr>
              <a:t>Partner Video-</a:t>
            </a:r>
            <a:r>
              <a:rPr lang="en-US" sz="2800" dirty="0" smtClean="0">
                <a:solidFill>
                  <a:srgbClr val="DCE6F2"/>
                </a:solidFill>
              </a:rPr>
              <a:t>Animation</a:t>
            </a:r>
          </a:p>
          <a:p>
            <a:r>
              <a:rPr lang="en-US" sz="2800" dirty="0" smtClean="0">
                <a:solidFill>
                  <a:srgbClr val="DCE6F2"/>
                </a:solidFill>
              </a:rPr>
              <a:t> </a:t>
            </a:r>
            <a:r>
              <a:rPr lang="en-US" sz="2800" dirty="0">
                <a:solidFill>
                  <a:srgbClr val="DCE6F2"/>
                </a:solidFill>
              </a:rPr>
              <a:t>and Web site building </a:t>
            </a:r>
          </a:p>
        </p:txBody>
      </p:sp>
      <p:pic>
        <p:nvPicPr>
          <p:cNvPr id="6" name="Picture 5" descr="IMG_005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544238"/>
            <a:ext cx="3496436" cy="2622327"/>
          </a:xfrm>
          <a:prstGeom prst="rect">
            <a:avLst/>
          </a:prstGeom>
        </p:spPr>
      </p:pic>
    </p:spTree>
    <p:extLst>
      <p:ext uri="{BB962C8B-B14F-4D97-AF65-F5344CB8AC3E}">
        <p14:creationId xmlns:p14="http://schemas.microsoft.com/office/powerpoint/2010/main" val="1017656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91.JPG"/>
          <p:cNvPicPr>
            <a:picLocks noChangeAspect="1"/>
          </p:cNvPicPr>
          <p:nvPr/>
        </p:nvPicPr>
        <p:blipFill rotWithShape="1">
          <a:blip r:embed="rId2">
            <a:extLst>
              <a:ext uri="{28A0092B-C50C-407E-A947-70E740481C1C}">
                <a14:useLocalDpi xmlns:a14="http://schemas.microsoft.com/office/drawing/2010/main" val="0"/>
              </a:ext>
            </a:extLst>
          </a:blip>
          <a:srcRect l="17565" t="31858" r="-1" b="-4356"/>
          <a:stretch/>
        </p:blipFill>
        <p:spPr>
          <a:xfrm>
            <a:off x="765696" y="933695"/>
            <a:ext cx="7537906" cy="4971933"/>
          </a:xfrm>
          <a:prstGeom prst="rect">
            <a:avLst/>
          </a:prstGeom>
        </p:spPr>
      </p:pic>
    </p:spTree>
    <p:extLst>
      <p:ext uri="{BB962C8B-B14F-4D97-AF65-F5344CB8AC3E}">
        <p14:creationId xmlns:p14="http://schemas.microsoft.com/office/powerpoint/2010/main" val="27407863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FFFF"/>
                </a:solidFill>
              </a:rPr>
              <a:t>4</a:t>
            </a:r>
            <a:r>
              <a:rPr lang="en-US" baseline="30000" dirty="0" smtClean="0">
                <a:solidFill>
                  <a:srgbClr val="FFFFFF"/>
                </a:solidFill>
              </a:rPr>
              <a:t>th</a:t>
            </a:r>
            <a:r>
              <a:rPr lang="en-US" dirty="0" smtClean="0">
                <a:solidFill>
                  <a:srgbClr val="FFFFFF"/>
                </a:solidFill>
              </a:rPr>
              <a:t> quarter: </a:t>
            </a:r>
            <a:r>
              <a:rPr lang="en-US" b="1" dirty="0">
                <a:solidFill>
                  <a:srgbClr val="FFFFFF"/>
                </a:solidFill>
              </a:rPr>
              <a:t>Animations and Websites</a:t>
            </a:r>
            <a:r>
              <a:rPr lang="en-US" dirty="0"/>
              <a:t/>
            </a:r>
            <a:br>
              <a:rPr lang="en-US" dirty="0"/>
            </a:br>
            <a:endParaRPr lang="en-US" dirty="0">
              <a:solidFill>
                <a:srgbClr val="DCE6F2"/>
              </a:solidFill>
            </a:endParaRPr>
          </a:p>
        </p:txBody>
      </p:sp>
      <p:sp>
        <p:nvSpPr>
          <p:cNvPr id="4" name="TextBox 3"/>
          <p:cNvSpPr txBox="1"/>
          <p:nvPr/>
        </p:nvSpPr>
        <p:spPr>
          <a:xfrm>
            <a:off x="219487" y="3047162"/>
            <a:ext cx="7574798" cy="2031325"/>
          </a:xfrm>
          <a:prstGeom prst="rect">
            <a:avLst/>
          </a:prstGeom>
          <a:noFill/>
        </p:spPr>
        <p:txBody>
          <a:bodyPr wrap="none" rtlCol="0">
            <a:spAutoFit/>
          </a:bodyPr>
          <a:lstStyle/>
          <a:p>
            <a:r>
              <a:rPr lang="en-US" dirty="0" smtClean="0"/>
              <a:t>Click here:</a:t>
            </a:r>
          </a:p>
          <a:p>
            <a:endParaRPr lang="en-US" dirty="0"/>
          </a:p>
          <a:p>
            <a:r>
              <a:rPr lang="en-US" dirty="0">
                <a:hlinkClick r:id="rId2"/>
              </a:rPr>
              <a:t>http://www.pattybode.com/digitial-visual-culture-project-</a:t>
            </a:r>
            <a:r>
              <a:rPr lang="en-US" dirty="0" smtClean="0">
                <a:hlinkClick r:id="rId2"/>
              </a:rPr>
              <a:t>bps.html</a:t>
            </a:r>
            <a:endParaRPr lang="en-US" dirty="0" smtClean="0"/>
          </a:p>
          <a:p>
            <a:endParaRPr lang="en-US" dirty="0"/>
          </a:p>
          <a:p>
            <a:r>
              <a:rPr lang="en-US" dirty="0" smtClean="0"/>
              <a:t>To see video </a:t>
            </a:r>
            <a:r>
              <a:rPr lang="en-US" dirty="0"/>
              <a:t>2</a:t>
            </a:r>
            <a:r>
              <a:rPr lang="en-US" dirty="0" smtClean="0"/>
              <a:t> minutes, </a:t>
            </a:r>
            <a:r>
              <a:rPr lang="en-US" dirty="0"/>
              <a:t>5</a:t>
            </a:r>
            <a:r>
              <a:rPr lang="en-US" dirty="0" smtClean="0"/>
              <a:t>4 seconds</a:t>
            </a:r>
          </a:p>
          <a:p>
            <a:endParaRPr lang="en-US" b="1" dirty="0"/>
          </a:p>
          <a:p>
            <a:r>
              <a:rPr lang="en-US" b="1" dirty="0"/>
              <a:t>4th Quarter of Digital Visual Culture (DVC) Project:  Animations and Websites</a:t>
            </a:r>
            <a:endParaRPr lang="en-US" dirty="0"/>
          </a:p>
        </p:txBody>
      </p:sp>
    </p:spTree>
    <p:extLst>
      <p:ext uri="{BB962C8B-B14F-4D97-AF65-F5344CB8AC3E}">
        <p14:creationId xmlns:p14="http://schemas.microsoft.com/office/powerpoint/2010/main" val="1210084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solidFill>
                  <a:schemeClr val="bg1"/>
                </a:solidFill>
              </a:rPr>
              <a:t>Sociocultural Perspective</a:t>
            </a:r>
            <a:br>
              <a:rPr lang="en-US" sz="4000" smtClean="0">
                <a:solidFill>
                  <a:schemeClr val="bg1"/>
                </a:solidFill>
              </a:rPr>
            </a:br>
            <a:endParaRPr lang="en-US" sz="4000">
              <a:solidFill>
                <a:schemeClr val="bg1"/>
              </a:solidFill>
            </a:endParaRPr>
          </a:p>
        </p:txBody>
      </p:sp>
      <p:sp>
        <p:nvSpPr>
          <p:cNvPr id="3" name="Text Box 3"/>
          <p:cNvSpPr txBox="1">
            <a:spLocks noChangeArrowheads="1"/>
          </p:cNvSpPr>
          <p:nvPr/>
        </p:nvSpPr>
        <p:spPr>
          <a:xfrm>
            <a:off x="457200" y="1600200"/>
            <a:ext cx="8229600" cy="4525963"/>
          </a:xfrm>
          <a:prstGeom prst="rect">
            <a:avLst/>
          </a:prstGeom>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chemeClr val="accent5">
                    <a:lumMod val="40000"/>
                    <a:lumOff val="60000"/>
                  </a:schemeClr>
                </a:solidFill>
              </a:rPr>
              <a:t>Conceptualize culture and identity as fluid and unstable.</a:t>
            </a:r>
          </a:p>
          <a:p>
            <a:pPr>
              <a:buFontTx/>
              <a:buNone/>
            </a:pPr>
            <a:endParaRPr lang="en-US" sz="2800" dirty="0" smtClean="0"/>
          </a:p>
          <a:p>
            <a:r>
              <a:rPr lang="en-US" sz="2800" dirty="0" smtClean="0">
                <a:solidFill>
                  <a:srgbClr val="CCFFCC"/>
                </a:solidFill>
              </a:rPr>
              <a:t>Forward the voices of participants.</a:t>
            </a:r>
          </a:p>
          <a:p>
            <a:endParaRPr lang="en-US" sz="2800" dirty="0" smtClean="0">
              <a:solidFill>
                <a:schemeClr val="bg1"/>
              </a:solidFill>
            </a:endParaRPr>
          </a:p>
          <a:p>
            <a:r>
              <a:rPr lang="en-US" sz="2800" dirty="0" smtClean="0">
                <a:solidFill>
                  <a:srgbClr val="FEFFA5"/>
                </a:solidFill>
              </a:rPr>
              <a:t>Focus on language, literacy and culture.</a:t>
            </a:r>
          </a:p>
          <a:p>
            <a:endParaRPr lang="en-US" sz="2800" dirty="0" smtClean="0">
              <a:solidFill>
                <a:schemeClr val="bg1"/>
              </a:solidFill>
            </a:endParaRPr>
          </a:p>
          <a:p>
            <a:r>
              <a:rPr lang="en-US" sz="2800" dirty="0" smtClean="0">
                <a:solidFill>
                  <a:schemeClr val="accent6">
                    <a:lumMod val="60000"/>
                    <a:lumOff val="40000"/>
                  </a:schemeClr>
                </a:solidFill>
              </a:rPr>
              <a:t>Challenge popular conceptions of curriculum.</a:t>
            </a:r>
            <a:endParaRPr lang="en-US" sz="2800" dirty="0">
              <a:solidFill>
                <a:schemeClr val="accent6">
                  <a:lumMod val="60000"/>
                  <a:lumOff val="40000"/>
                </a:schemeClr>
              </a:solidFill>
            </a:endParaRPr>
          </a:p>
        </p:txBody>
      </p:sp>
    </p:spTree>
    <p:extLst>
      <p:ext uri="{BB962C8B-B14F-4D97-AF65-F5344CB8AC3E}">
        <p14:creationId xmlns:p14="http://schemas.microsoft.com/office/powerpoint/2010/main" val="2431408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strVal val="#ppt_w*0.70"/>
                                          </p:val>
                                        </p:tav>
                                        <p:tav tm="100000">
                                          <p:val>
                                            <p:strVal val="#ppt_w"/>
                                          </p:val>
                                        </p:tav>
                                      </p:tavLst>
                                    </p:anim>
                                    <p:anim calcmode="lin" valueType="num">
                                      <p:cBhvr>
                                        <p:cTn id="15" dur="1000" fill="hold"/>
                                        <p:tgtEl>
                                          <p:spTgt spid="3">
                                            <p:bg/>
                                          </p:spTgt>
                                        </p:tgtEl>
                                        <p:attrNameLst>
                                          <p:attrName>ppt_h</p:attrName>
                                        </p:attrNameLst>
                                      </p:cBhvr>
                                      <p:tavLst>
                                        <p:tav tm="0">
                                          <p:val>
                                            <p:strVal val="#ppt_h"/>
                                          </p:val>
                                        </p:tav>
                                        <p:tav tm="100000">
                                          <p:val>
                                            <p:strVal val="#ppt_h"/>
                                          </p:val>
                                        </p:tav>
                                      </p:tavLst>
                                    </p:anim>
                                    <p:animEffect transition="in" filter="fade">
                                      <p:cBhvr>
                                        <p:cTn id="16" dur="10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MG_0058.JPG"/>
          <p:cNvPicPr>
            <a:picLocks noChangeAspect="1"/>
          </p:cNvPicPr>
          <p:nvPr/>
        </p:nvPicPr>
        <p:blipFill rotWithShape="1">
          <a:blip r:embed="rId2">
            <a:extLst>
              <a:ext uri="{28A0092B-C50C-407E-A947-70E740481C1C}">
                <a14:useLocalDpi xmlns:a14="http://schemas.microsoft.com/office/drawing/2010/main" val="0"/>
              </a:ext>
            </a:extLst>
          </a:blip>
          <a:srcRect l="-4902" t="15522" r="14016" b="5242"/>
          <a:stretch/>
        </p:blipFill>
        <p:spPr>
          <a:xfrm>
            <a:off x="0" y="3286611"/>
            <a:ext cx="4597965" cy="3006504"/>
          </a:xfrm>
          <a:prstGeom prst="rect">
            <a:avLst/>
          </a:prstGeom>
        </p:spPr>
      </p:pic>
      <p:sp>
        <p:nvSpPr>
          <p:cNvPr id="3" name="TextBox 2"/>
          <p:cNvSpPr txBox="1"/>
          <p:nvPr/>
        </p:nvSpPr>
        <p:spPr>
          <a:xfrm>
            <a:off x="208757" y="190315"/>
            <a:ext cx="3627779" cy="707886"/>
          </a:xfrm>
          <a:prstGeom prst="rect">
            <a:avLst/>
          </a:prstGeom>
          <a:noFill/>
        </p:spPr>
        <p:txBody>
          <a:bodyPr wrap="square" rtlCol="0">
            <a:spAutoFit/>
          </a:bodyPr>
          <a:lstStyle/>
          <a:p>
            <a:r>
              <a:rPr lang="en-US" sz="4000" b="1" dirty="0" smtClean="0">
                <a:solidFill>
                  <a:schemeClr val="accent2">
                    <a:lumMod val="40000"/>
                    <a:lumOff val="60000"/>
                  </a:schemeClr>
                </a:solidFill>
              </a:rPr>
              <a:t>FINDINGS</a:t>
            </a:r>
            <a:endParaRPr lang="en-US" sz="4000" b="1" dirty="0">
              <a:solidFill>
                <a:schemeClr val="accent2">
                  <a:lumMod val="40000"/>
                  <a:lumOff val="60000"/>
                </a:schemeClr>
              </a:solidFill>
            </a:endParaRPr>
          </a:p>
        </p:txBody>
      </p:sp>
      <p:sp>
        <p:nvSpPr>
          <p:cNvPr id="4" name="TextBox 3"/>
          <p:cNvSpPr txBox="1"/>
          <p:nvPr/>
        </p:nvSpPr>
        <p:spPr>
          <a:xfrm>
            <a:off x="208757" y="1017574"/>
            <a:ext cx="8419874" cy="461665"/>
          </a:xfrm>
          <a:prstGeom prst="rect">
            <a:avLst/>
          </a:prstGeom>
          <a:noFill/>
        </p:spPr>
        <p:txBody>
          <a:bodyPr wrap="square" rtlCol="0">
            <a:spAutoFit/>
          </a:bodyPr>
          <a:lstStyle/>
          <a:p>
            <a:r>
              <a:rPr lang="en-US" sz="2400" dirty="0" smtClean="0">
                <a:solidFill>
                  <a:srgbClr val="B9CDE5"/>
                </a:solidFill>
              </a:rPr>
              <a:t>Life is messy with paint &amp; glue and life is messy with technology</a:t>
            </a:r>
            <a:endParaRPr lang="en-US" sz="2400" dirty="0">
              <a:solidFill>
                <a:srgbClr val="B9CDE5"/>
              </a:solidFill>
            </a:endParaRPr>
          </a:p>
        </p:txBody>
      </p:sp>
      <p:sp>
        <p:nvSpPr>
          <p:cNvPr id="5" name="TextBox 4"/>
          <p:cNvSpPr txBox="1"/>
          <p:nvPr/>
        </p:nvSpPr>
        <p:spPr>
          <a:xfrm>
            <a:off x="208757" y="1710072"/>
            <a:ext cx="4389208" cy="1384995"/>
          </a:xfrm>
          <a:prstGeom prst="rect">
            <a:avLst/>
          </a:prstGeom>
          <a:noFill/>
        </p:spPr>
        <p:txBody>
          <a:bodyPr wrap="square" rtlCol="0">
            <a:spAutoFit/>
          </a:bodyPr>
          <a:lstStyle/>
          <a:p>
            <a:r>
              <a:rPr lang="en-US" sz="2800" dirty="0" smtClean="0">
                <a:solidFill>
                  <a:schemeClr val="accent3">
                    <a:lumMod val="60000"/>
                    <a:lumOff val="40000"/>
                  </a:schemeClr>
                </a:solidFill>
              </a:rPr>
              <a:t>We (teachers) learn the most when we allow our</a:t>
            </a:r>
          </a:p>
          <a:p>
            <a:r>
              <a:rPr lang="en-US" sz="2800" dirty="0" smtClean="0">
                <a:solidFill>
                  <a:schemeClr val="accent3">
                    <a:lumMod val="60000"/>
                    <a:lumOff val="40000"/>
                  </a:schemeClr>
                </a:solidFill>
              </a:rPr>
              <a:t>students to surprise us.</a:t>
            </a:r>
            <a:endParaRPr lang="en-US" sz="2800" dirty="0">
              <a:solidFill>
                <a:schemeClr val="accent3">
                  <a:lumMod val="60000"/>
                  <a:lumOff val="40000"/>
                </a:schemeClr>
              </a:solidFill>
            </a:endParaRPr>
          </a:p>
        </p:txBody>
      </p:sp>
      <p:sp>
        <p:nvSpPr>
          <p:cNvPr id="6" name="TextBox 5"/>
          <p:cNvSpPr txBox="1"/>
          <p:nvPr/>
        </p:nvSpPr>
        <p:spPr>
          <a:xfrm>
            <a:off x="5019354" y="2686447"/>
            <a:ext cx="3232141" cy="1200328"/>
          </a:xfrm>
          <a:prstGeom prst="rect">
            <a:avLst/>
          </a:prstGeom>
          <a:noFill/>
        </p:spPr>
        <p:txBody>
          <a:bodyPr wrap="square" rtlCol="0">
            <a:spAutoFit/>
          </a:bodyPr>
          <a:lstStyle/>
          <a:p>
            <a:r>
              <a:rPr lang="en-US" sz="2400" dirty="0" smtClean="0">
                <a:solidFill>
                  <a:schemeClr val="accent2">
                    <a:lumMod val="60000"/>
                    <a:lumOff val="40000"/>
                  </a:schemeClr>
                </a:solidFill>
              </a:rPr>
              <a:t>Flexibility in all things makes literacies and  learning successful</a:t>
            </a:r>
            <a:endParaRPr lang="en-US" sz="2400" dirty="0">
              <a:solidFill>
                <a:schemeClr val="accent2">
                  <a:lumMod val="60000"/>
                  <a:lumOff val="40000"/>
                </a:schemeClr>
              </a:solidFill>
            </a:endParaRPr>
          </a:p>
        </p:txBody>
      </p:sp>
      <p:pic>
        <p:nvPicPr>
          <p:cNvPr id="7" name="Picture 6"/>
          <p:cNvPicPr>
            <a:picLocks noChangeAspect="1"/>
          </p:cNvPicPr>
          <p:nvPr/>
        </p:nvPicPr>
        <p:blipFill>
          <a:blip r:embed="rId3"/>
          <a:stretch>
            <a:fillRect/>
          </a:stretch>
        </p:blipFill>
        <p:spPr>
          <a:xfrm>
            <a:off x="5019354" y="4081522"/>
            <a:ext cx="3454400" cy="2349500"/>
          </a:xfrm>
          <a:prstGeom prst="rect">
            <a:avLst/>
          </a:prstGeom>
        </p:spPr>
      </p:pic>
      <p:sp>
        <p:nvSpPr>
          <p:cNvPr id="8" name="TextBox 7"/>
          <p:cNvSpPr txBox="1"/>
          <p:nvPr/>
        </p:nvSpPr>
        <p:spPr>
          <a:xfrm>
            <a:off x="4406604" y="1571571"/>
            <a:ext cx="3776094" cy="954107"/>
          </a:xfrm>
          <a:prstGeom prst="rect">
            <a:avLst/>
          </a:prstGeom>
          <a:noFill/>
        </p:spPr>
        <p:txBody>
          <a:bodyPr wrap="none" rtlCol="0">
            <a:spAutoFit/>
          </a:bodyPr>
          <a:lstStyle/>
          <a:p>
            <a:r>
              <a:rPr lang="en-US" sz="2800" dirty="0" smtClean="0">
                <a:solidFill>
                  <a:schemeClr val="accent4">
                    <a:lumMod val="40000"/>
                    <a:lumOff val="60000"/>
                  </a:schemeClr>
                </a:solidFill>
              </a:rPr>
              <a:t>Technology is more than </a:t>
            </a:r>
          </a:p>
          <a:p>
            <a:r>
              <a:rPr lang="en-US" sz="2800" dirty="0" smtClean="0">
                <a:solidFill>
                  <a:schemeClr val="accent4">
                    <a:lumMod val="40000"/>
                    <a:lumOff val="60000"/>
                  </a:schemeClr>
                </a:solidFill>
              </a:rPr>
              <a:t>a tool: it is  literacy</a:t>
            </a:r>
            <a:endParaRPr lang="en-US" sz="2800" dirty="0">
              <a:solidFill>
                <a:schemeClr val="accent4">
                  <a:lumMod val="40000"/>
                  <a:lumOff val="60000"/>
                </a:schemeClr>
              </a:solidFill>
            </a:endParaRPr>
          </a:p>
        </p:txBody>
      </p:sp>
    </p:spTree>
    <p:extLst>
      <p:ext uri="{BB962C8B-B14F-4D97-AF65-F5344CB8AC3E}">
        <p14:creationId xmlns:p14="http://schemas.microsoft.com/office/powerpoint/2010/main" val="3018859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MG_5442.jpg"/>
          <p:cNvPicPr/>
          <p:nvPr/>
        </p:nvPicPr>
        <p:blipFill>
          <a:blip r:embed="rId2" cstate="screen">
            <a:extLst>
              <a:ext uri="{28A0092B-C50C-407E-A947-70E740481C1C}">
                <a14:useLocalDpi xmlns:a14="http://schemas.microsoft.com/office/drawing/2010/main"/>
              </a:ext>
            </a:extLst>
          </a:blip>
          <a:srcRect/>
          <a:stretch>
            <a:fillRect/>
          </a:stretch>
        </p:blipFill>
        <p:spPr>
          <a:xfrm>
            <a:off x="852425" y="1969332"/>
            <a:ext cx="6884370" cy="3840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686106" y="605434"/>
            <a:ext cx="3296746" cy="707886"/>
          </a:xfrm>
          <a:prstGeom prst="rect">
            <a:avLst/>
          </a:prstGeom>
          <a:noFill/>
        </p:spPr>
        <p:txBody>
          <a:bodyPr wrap="none" rtlCol="0">
            <a:spAutoFit/>
          </a:bodyPr>
          <a:lstStyle/>
          <a:p>
            <a:r>
              <a:rPr lang="en-US" sz="4000" b="1" dirty="0" smtClean="0">
                <a:solidFill>
                  <a:schemeClr val="accent2">
                    <a:lumMod val="40000"/>
                    <a:lumOff val="60000"/>
                  </a:schemeClr>
                </a:solidFill>
              </a:rPr>
              <a:t>IMPLICATIONS</a:t>
            </a:r>
            <a:endParaRPr lang="en-US" sz="4000" b="1" dirty="0">
              <a:solidFill>
                <a:schemeClr val="accent2">
                  <a:lumMod val="40000"/>
                  <a:lumOff val="60000"/>
                </a:schemeClr>
              </a:solidFill>
            </a:endParaRPr>
          </a:p>
        </p:txBody>
      </p:sp>
    </p:spTree>
    <p:extLst>
      <p:ext uri="{BB962C8B-B14F-4D97-AF65-F5344CB8AC3E}">
        <p14:creationId xmlns:p14="http://schemas.microsoft.com/office/powerpoint/2010/main" val="7560978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63262" cy="585054"/>
          </a:xfrm>
        </p:spPr>
        <p:txBody>
          <a:bodyPr>
            <a:normAutofit/>
          </a:bodyPr>
          <a:lstStyle/>
          <a:p>
            <a:r>
              <a:rPr lang="en-US" sz="2400" dirty="0" smtClean="0">
                <a:solidFill>
                  <a:schemeClr val="bg1"/>
                </a:solidFill>
              </a:rPr>
              <a:t>IMPLICATIONS</a:t>
            </a:r>
            <a:endParaRPr lang="en-US" sz="2400" dirty="0">
              <a:solidFill>
                <a:schemeClr val="bg1"/>
              </a:solidFill>
            </a:endParaRPr>
          </a:p>
        </p:txBody>
      </p:sp>
      <p:sp>
        <p:nvSpPr>
          <p:cNvPr id="3" name="Content Placeholder 2"/>
          <p:cNvSpPr>
            <a:spLocks noGrp="1"/>
          </p:cNvSpPr>
          <p:nvPr>
            <p:ph idx="1"/>
          </p:nvPr>
        </p:nvSpPr>
        <p:spPr>
          <a:xfrm>
            <a:off x="136770" y="859692"/>
            <a:ext cx="9144000" cy="4525963"/>
          </a:xfrm>
        </p:spPr>
        <p:txBody>
          <a:bodyPr>
            <a:normAutofit fontScale="25000" lnSpcReduction="20000"/>
          </a:bodyPr>
          <a:lstStyle/>
          <a:p>
            <a:pPr lvl="0"/>
            <a:r>
              <a:rPr lang="en-US" sz="7200" dirty="0">
                <a:solidFill>
                  <a:srgbClr val="FFFF00"/>
                </a:solidFill>
              </a:rPr>
              <a:t>An art teacher, and a third grade teacher in a K-8 urban public school became researchers and were valued for their expertise, insights and multicultural perspectives. </a:t>
            </a:r>
            <a:endParaRPr lang="en-US" sz="7200" dirty="0" smtClean="0">
              <a:solidFill>
                <a:srgbClr val="FFFF00"/>
              </a:solidFill>
            </a:endParaRPr>
          </a:p>
          <a:p>
            <a:pPr marL="0" lvl="0" indent="0">
              <a:buNone/>
            </a:pPr>
            <a:endParaRPr lang="en-US" sz="7200" dirty="0">
              <a:solidFill>
                <a:srgbClr val="FF6600"/>
              </a:solidFill>
            </a:endParaRPr>
          </a:p>
          <a:p>
            <a:pPr lvl="0"/>
            <a:r>
              <a:rPr lang="en-US" sz="7200" dirty="0">
                <a:solidFill>
                  <a:srgbClr val="FF6600"/>
                </a:solidFill>
              </a:rPr>
              <a:t>By re-shaping teacher stance on student knowledge and harnessing digital native student-expertise, integrating digital visual technology in art curriculum, instruction, and assessment can help to meet the needs of multicultural classrooms and contribute to preparing diverse teachers and students for a global and just society</a:t>
            </a:r>
            <a:r>
              <a:rPr lang="en-US" sz="7200" dirty="0" smtClean="0">
                <a:solidFill>
                  <a:srgbClr val="FF6600"/>
                </a:solidFill>
              </a:rPr>
              <a:t>.</a:t>
            </a:r>
          </a:p>
          <a:p>
            <a:pPr marL="0" lvl="0" indent="0">
              <a:buNone/>
            </a:pPr>
            <a:endParaRPr lang="en-US" sz="7200" dirty="0"/>
          </a:p>
          <a:p>
            <a:pPr lvl="0"/>
            <a:r>
              <a:rPr lang="en-US" sz="7200" dirty="0">
                <a:solidFill>
                  <a:srgbClr val="FF0000"/>
                </a:solidFill>
              </a:rPr>
              <a:t>The impact on student learning became visible and on the broader context of visual art curriculum when technologies such as digital image production through video, photo and web design are integrated into urban art classrooms that have previously maintained traditional studio art instruction</a:t>
            </a:r>
            <a:r>
              <a:rPr lang="en-US" sz="7200" dirty="0" smtClean="0">
                <a:solidFill>
                  <a:srgbClr val="FF0000"/>
                </a:solidFill>
              </a:rPr>
              <a:t>.</a:t>
            </a:r>
          </a:p>
          <a:p>
            <a:pPr marL="0" lvl="0" indent="0">
              <a:buNone/>
            </a:pPr>
            <a:endParaRPr lang="en-US" sz="7200" dirty="0"/>
          </a:p>
          <a:p>
            <a:pPr lvl="0"/>
            <a:r>
              <a:rPr lang="en-US" sz="7200" dirty="0">
                <a:solidFill>
                  <a:srgbClr val="0000FF"/>
                </a:solidFill>
              </a:rPr>
              <a:t>Interdisciplinary approaches with the English language arts curriculum and art curriculum shift student and teacher perspectives on what counts as literacy paving avenues for critical literacy practices. </a:t>
            </a:r>
            <a:endParaRPr lang="en-US" sz="7200" dirty="0" smtClean="0">
              <a:solidFill>
                <a:srgbClr val="0000FF"/>
              </a:solidFill>
            </a:endParaRPr>
          </a:p>
          <a:p>
            <a:pPr marL="0" lvl="0" indent="0">
              <a:buNone/>
            </a:pPr>
            <a:endParaRPr lang="en-US" sz="7200" dirty="0"/>
          </a:p>
          <a:p>
            <a:pPr lvl="0"/>
            <a:r>
              <a:rPr lang="en-US" sz="7200" dirty="0">
                <a:solidFill>
                  <a:srgbClr val="D783AE"/>
                </a:solidFill>
              </a:rPr>
              <a:t>Student knowledge and voices from the K-8 settings – specifically third grade - influenced the researchers’ thinking on how multicultural art teacher preparation programs may be reshaped for the postmodern era. </a:t>
            </a:r>
            <a:endParaRPr lang="en-US" sz="7200" dirty="0" smtClean="0">
              <a:solidFill>
                <a:srgbClr val="D783AE"/>
              </a:solidFill>
            </a:endParaRPr>
          </a:p>
          <a:p>
            <a:pPr marL="0" lvl="0" indent="0">
              <a:buNone/>
            </a:pPr>
            <a:endParaRPr lang="en-US" sz="7200" dirty="0"/>
          </a:p>
          <a:p>
            <a:pPr lvl="0"/>
            <a:r>
              <a:rPr lang="en-US" sz="7200" dirty="0">
                <a:solidFill>
                  <a:schemeClr val="bg1">
                    <a:lumMod val="75000"/>
                  </a:schemeClr>
                </a:solidFill>
              </a:rPr>
              <a:t>Participatory action research presented in case study format will contribute to dialog regarding use of digital visual technologies in K-8 classrooms in art education research agenda.</a:t>
            </a:r>
          </a:p>
          <a:p>
            <a:endParaRPr lang="en-US" dirty="0"/>
          </a:p>
        </p:txBody>
      </p:sp>
    </p:spTree>
    <p:extLst>
      <p:ext uri="{BB962C8B-B14F-4D97-AF65-F5344CB8AC3E}">
        <p14:creationId xmlns:p14="http://schemas.microsoft.com/office/powerpoint/2010/main" val="1155968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33" y="274638"/>
            <a:ext cx="8406667" cy="1143000"/>
          </a:xfrm>
        </p:spPr>
        <p:txBody>
          <a:bodyPr>
            <a:normAutofit/>
          </a:bodyPr>
          <a:lstStyle/>
          <a:p>
            <a:pPr algn="l"/>
            <a:r>
              <a:rPr lang="en-US" sz="2800" b="1" i="1" dirty="0" smtClean="0">
                <a:solidFill>
                  <a:srgbClr val="CCFFCC"/>
                </a:solidFill>
              </a:rPr>
              <a:t>Digital Visual Culture Project: </a:t>
            </a:r>
            <a:r>
              <a:rPr lang="en-US" sz="2800" dirty="0" smtClean="0">
                <a:solidFill>
                  <a:srgbClr val="CCFFCC"/>
                </a:solidFill>
              </a:rPr>
              <a:t>NAEF-funded 2011-2012</a:t>
            </a:r>
            <a:r>
              <a:rPr lang="en-US" sz="2800" dirty="0" smtClean="0">
                <a:solidFill>
                  <a:srgbClr val="FFFDB8"/>
                </a:solidFill>
              </a:rPr>
              <a:t/>
            </a:r>
            <a:br>
              <a:rPr lang="en-US" sz="2800" dirty="0" smtClean="0">
                <a:solidFill>
                  <a:srgbClr val="FFFDB8"/>
                </a:solidFill>
              </a:rPr>
            </a:br>
            <a:r>
              <a:rPr lang="en-US" sz="2800" dirty="0" smtClean="0">
                <a:solidFill>
                  <a:srgbClr val="FFFDB8"/>
                </a:solidFill>
              </a:rPr>
              <a:t>CONTEXT: PARTICIPANTS &amp; SETTING</a:t>
            </a:r>
            <a:endParaRPr lang="en-US" sz="2800" dirty="0">
              <a:solidFill>
                <a:srgbClr val="FFFDB8"/>
              </a:solidFill>
            </a:endParaRPr>
          </a:p>
        </p:txBody>
      </p:sp>
      <p:sp>
        <p:nvSpPr>
          <p:cNvPr id="5" name="Content Placeholder 4"/>
          <p:cNvSpPr>
            <a:spLocks noGrp="1"/>
          </p:cNvSpPr>
          <p:nvPr>
            <p:ph idx="1"/>
          </p:nvPr>
        </p:nvSpPr>
        <p:spPr>
          <a:xfrm>
            <a:off x="457199" y="1600201"/>
            <a:ext cx="7390923" cy="2315372"/>
          </a:xfrm>
        </p:spPr>
        <p:txBody>
          <a:bodyPr>
            <a:normAutofit fontScale="92500" lnSpcReduction="20000"/>
          </a:bodyPr>
          <a:lstStyle/>
          <a:p>
            <a:r>
              <a:rPr lang="en-US" dirty="0" smtClean="0">
                <a:solidFill>
                  <a:srgbClr val="F6D7D7"/>
                </a:solidFill>
              </a:rPr>
              <a:t>Boston Teachers Union School</a:t>
            </a:r>
          </a:p>
          <a:p>
            <a:pPr lvl="1"/>
            <a:r>
              <a:rPr lang="en-US" dirty="0" err="1" smtClean="0">
                <a:solidFill>
                  <a:srgbClr val="F6D7D7"/>
                </a:solidFill>
              </a:rPr>
              <a:t>theunionschool.com</a:t>
            </a:r>
            <a:endParaRPr lang="en-US" dirty="0" smtClean="0">
              <a:solidFill>
                <a:srgbClr val="F6D7D7"/>
              </a:solidFill>
            </a:endParaRPr>
          </a:p>
          <a:p>
            <a:r>
              <a:rPr lang="en-US" dirty="0" smtClean="0">
                <a:solidFill>
                  <a:schemeClr val="accent1">
                    <a:lumMod val="40000"/>
                    <a:lumOff val="60000"/>
                  </a:schemeClr>
                </a:solidFill>
              </a:rPr>
              <a:t>Laura Davila-Lynch, art teacher</a:t>
            </a:r>
          </a:p>
          <a:p>
            <a:r>
              <a:rPr lang="en-US" dirty="0" smtClean="0">
                <a:solidFill>
                  <a:schemeClr val="accent3">
                    <a:lumMod val="60000"/>
                    <a:lumOff val="40000"/>
                  </a:schemeClr>
                </a:solidFill>
              </a:rPr>
              <a:t>Jeffrey Timberlake, third grade teacher</a:t>
            </a:r>
          </a:p>
          <a:p>
            <a:r>
              <a:rPr lang="en-US" dirty="0" smtClean="0">
                <a:solidFill>
                  <a:srgbClr val="FFFDB8"/>
                </a:solidFill>
              </a:rPr>
              <a:t>25 third graders (third grade scholars)</a:t>
            </a:r>
          </a:p>
          <a:p>
            <a:pPr marL="0" indent="0">
              <a:buNone/>
            </a:pPr>
            <a:endParaRPr lang="en-US" dirty="0"/>
          </a:p>
        </p:txBody>
      </p:sp>
      <p:pic>
        <p:nvPicPr>
          <p:cNvPr id="6" name="Content Placeholder 3" descr="Risna_Justice.jpg"/>
          <p:cNvPicPr>
            <a:picLocks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859075" y="3915573"/>
            <a:ext cx="4901414" cy="2695589"/>
          </a:xfrm>
          <a:prstGeom prst="rect">
            <a:avLst/>
          </a:prstGeom>
        </p:spPr>
      </p:pic>
      <p:pic>
        <p:nvPicPr>
          <p:cNvPr id="3" name="Picture 2" descr="IMG_0025.JPG"/>
          <p:cNvPicPr>
            <a:picLocks noChangeAspect="1"/>
          </p:cNvPicPr>
          <p:nvPr/>
        </p:nvPicPr>
        <p:blipFill rotWithShape="1">
          <a:blip r:embed="rId3">
            <a:extLst>
              <a:ext uri="{28A0092B-C50C-407E-A947-70E740481C1C}">
                <a14:useLocalDpi xmlns:a14="http://schemas.microsoft.com/office/drawing/2010/main" val="0"/>
              </a:ext>
            </a:extLst>
          </a:blip>
          <a:srcRect l="32523" t="17052" r="23624" b="38124"/>
          <a:stretch/>
        </p:blipFill>
        <p:spPr>
          <a:xfrm>
            <a:off x="5901463" y="1157784"/>
            <a:ext cx="2241063" cy="1718001"/>
          </a:xfrm>
          <a:prstGeom prst="rect">
            <a:avLst/>
          </a:prstGeom>
        </p:spPr>
      </p:pic>
      <p:pic>
        <p:nvPicPr>
          <p:cNvPr id="7" name="Picture 6" descr="IMG_5418.jpg"/>
          <p:cNvPicPr/>
          <p:nvPr/>
        </p:nvPicPr>
        <p:blipFill>
          <a:blip r:embed="rId4" cstate="screen">
            <a:extLst>
              <a:ext uri="{28A0092B-C50C-407E-A947-70E740481C1C}">
                <a14:useLocalDpi xmlns:a14="http://schemas.microsoft.com/office/drawing/2010/main"/>
              </a:ext>
            </a:extLst>
          </a:blip>
          <a:srcRect/>
          <a:stretch>
            <a:fillRect/>
          </a:stretch>
        </p:blipFill>
        <p:spPr>
          <a:xfrm>
            <a:off x="6256298" y="3915573"/>
            <a:ext cx="1886228" cy="2695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901463" y="2261900"/>
            <a:ext cx="2305664" cy="646331"/>
          </a:xfrm>
          <a:prstGeom prst="rect">
            <a:avLst/>
          </a:prstGeom>
          <a:noFill/>
        </p:spPr>
        <p:txBody>
          <a:bodyPr wrap="none" rtlCol="0">
            <a:spAutoFit/>
          </a:bodyPr>
          <a:lstStyle/>
          <a:p>
            <a:r>
              <a:rPr lang="en-US" dirty="0" smtClean="0"/>
              <a:t>Laura Davila-Lynch</a:t>
            </a:r>
          </a:p>
          <a:p>
            <a:r>
              <a:rPr lang="en-US" dirty="0"/>
              <a:t> </a:t>
            </a:r>
            <a:r>
              <a:rPr lang="en-US" dirty="0" smtClean="0"/>
              <a:t>           with Berta </a:t>
            </a:r>
            <a:r>
              <a:rPr lang="en-US" dirty="0" err="1" smtClean="0"/>
              <a:t>Beriz</a:t>
            </a:r>
            <a:endParaRPr lang="en-US" dirty="0"/>
          </a:p>
        </p:txBody>
      </p:sp>
      <p:sp>
        <p:nvSpPr>
          <p:cNvPr id="8" name="TextBox 7"/>
          <p:cNvSpPr txBox="1"/>
          <p:nvPr/>
        </p:nvSpPr>
        <p:spPr>
          <a:xfrm>
            <a:off x="6256298" y="6181450"/>
            <a:ext cx="1909597" cy="369332"/>
          </a:xfrm>
          <a:prstGeom prst="rect">
            <a:avLst/>
          </a:prstGeom>
          <a:noFill/>
        </p:spPr>
        <p:txBody>
          <a:bodyPr wrap="none" rtlCol="0">
            <a:spAutoFit/>
          </a:bodyPr>
          <a:lstStyle/>
          <a:p>
            <a:r>
              <a:rPr lang="en-US" dirty="0" smtClean="0"/>
              <a:t>Jeffrey Timberlake</a:t>
            </a:r>
            <a:endParaRPr lang="en-US" dirty="0"/>
          </a:p>
        </p:txBody>
      </p:sp>
      <p:sp>
        <p:nvSpPr>
          <p:cNvPr id="9" name="TextBox 8"/>
          <p:cNvSpPr txBox="1"/>
          <p:nvPr/>
        </p:nvSpPr>
        <p:spPr>
          <a:xfrm>
            <a:off x="3626571" y="6181450"/>
            <a:ext cx="2133918" cy="369332"/>
          </a:xfrm>
          <a:prstGeom prst="rect">
            <a:avLst/>
          </a:prstGeom>
          <a:noFill/>
        </p:spPr>
        <p:txBody>
          <a:bodyPr wrap="none" rtlCol="0">
            <a:spAutoFit/>
          </a:bodyPr>
          <a:lstStyle/>
          <a:p>
            <a:r>
              <a:rPr lang="en-US" dirty="0" smtClean="0"/>
              <a:t>Third Grade Scholars</a:t>
            </a:r>
            <a:endParaRPr lang="en-US" dirty="0"/>
          </a:p>
        </p:txBody>
      </p:sp>
    </p:spTree>
    <p:extLst>
      <p:ext uri="{BB962C8B-B14F-4D97-AF65-F5344CB8AC3E}">
        <p14:creationId xmlns:p14="http://schemas.microsoft.com/office/powerpoint/2010/main" val="2550888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133" y="274638"/>
            <a:ext cx="8406667"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i="1" dirty="0" smtClean="0">
                <a:solidFill>
                  <a:srgbClr val="CCFFCC"/>
                </a:solidFill>
              </a:rPr>
              <a:t>Digital Visual Culture Project: </a:t>
            </a:r>
            <a:r>
              <a:rPr lang="en-US" sz="2800" dirty="0" smtClean="0">
                <a:solidFill>
                  <a:srgbClr val="CCFFCC"/>
                </a:solidFill>
              </a:rPr>
              <a:t>NAEF-funded 2011-2012</a:t>
            </a:r>
            <a:r>
              <a:rPr lang="en-US" sz="2800" dirty="0" smtClean="0">
                <a:solidFill>
                  <a:srgbClr val="FFFDB8"/>
                </a:solidFill>
              </a:rPr>
              <a:t/>
            </a:r>
            <a:br>
              <a:rPr lang="en-US" sz="2800" dirty="0" smtClean="0">
                <a:solidFill>
                  <a:srgbClr val="FFFDB8"/>
                </a:solidFill>
              </a:rPr>
            </a:br>
            <a:r>
              <a:rPr lang="en-US" sz="2800" dirty="0" smtClean="0">
                <a:solidFill>
                  <a:srgbClr val="FFFDB8"/>
                </a:solidFill>
              </a:rPr>
              <a:t>Research team:</a:t>
            </a:r>
            <a:endParaRPr lang="en-US" sz="2800" dirty="0">
              <a:solidFill>
                <a:srgbClr val="FFFDB8"/>
              </a:solidFill>
            </a:endParaRPr>
          </a:p>
        </p:txBody>
      </p:sp>
      <p:sp>
        <p:nvSpPr>
          <p:cNvPr id="5" name="Content Placeholder 4"/>
          <p:cNvSpPr txBox="1">
            <a:spLocks/>
          </p:cNvSpPr>
          <p:nvPr/>
        </p:nvSpPr>
        <p:spPr>
          <a:xfrm>
            <a:off x="280133" y="4313829"/>
            <a:ext cx="8696426" cy="2315372"/>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solidFill>
                  <a:schemeClr val="bg1">
                    <a:lumMod val="85000"/>
                  </a:schemeClr>
                </a:solidFill>
              </a:rPr>
              <a:t>TUFTS UNIVERSITY, Boston Massachusetts</a:t>
            </a:r>
          </a:p>
          <a:p>
            <a:r>
              <a:rPr lang="en-US" sz="3000" dirty="0" smtClean="0">
                <a:solidFill>
                  <a:srgbClr val="F6D7D7"/>
                </a:solidFill>
              </a:rPr>
              <a:t>Elana McDermott, Research Assistant</a:t>
            </a:r>
          </a:p>
          <a:p>
            <a:r>
              <a:rPr lang="en-US" sz="3000" dirty="0" smtClean="0">
                <a:solidFill>
                  <a:schemeClr val="accent1">
                    <a:lumMod val="40000"/>
                    <a:lumOff val="60000"/>
                  </a:schemeClr>
                </a:solidFill>
              </a:rPr>
              <a:t>Pearl Emmons, Project Manager &amp; Multimedia specialist</a:t>
            </a:r>
          </a:p>
          <a:p>
            <a:r>
              <a:rPr lang="en-US" sz="3000" dirty="0" smtClean="0">
                <a:solidFill>
                  <a:schemeClr val="accent3">
                    <a:lumMod val="60000"/>
                    <a:lumOff val="40000"/>
                  </a:schemeClr>
                </a:solidFill>
              </a:rPr>
              <a:t>Patty Bode, Principle Investigator</a:t>
            </a:r>
          </a:p>
          <a:p>
            <a:endParaRPr lang="en-US" dirty="0"/>
          </a:p>
        </p:txBody>
      </p:sp>
      <p:pic>
        <p:nvPicPr>
          <p:cNvPr id="12" name="Picture 11" descr="IMG_0015.JPG"/>
          <p:cNvPicPr/>
          <p:nvPr/>
        </p:nvPicPr>
        <p:blipFill>
          <a:blip r:embed="rId2" cstate="screen">
            <a:extLst>
              <a:ext uri="{28A0092B-C50C-407E-A947-70E740481C1C}">
                <a14:useLocalDpi xmlns:a14="http://schemas.microsoft.com/office/drawing/2010/main"/>
              </a:ext>
            </a:extLst>
          </a:blip>
          <a:stretch>
            <a:fillRect/>
          </a:stretch>
        </p:blipFill>
        <p:spPr>
          <a:xfrm>
            <a:off x="4340640" y="889577"/>
            <a:ext cx="3912235"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4340640" y="3829957"/>
            <a:ext cx="1829798" cy="369332"/>
          </a:xfrm>
          <a:prstGeom prst="rect">
            <a:avLst/>
          </a:prstGeom>
          <a:noFill/>
        </p:spPr>
        <p:txBody>
          <a:bodyPr wrap="none" rtlCol="0">
            <a:spAutoFit/>
          </a:bodyPr>
          <a:lstStyle/>
          <a:p>
            <a:r>
              <a:rPr lang="en-US" dirty="0" smtClean="0">
                <a:solidFill>
                  <a:srgbClr val="D9D9D9"/>
                </a:solidFill>
              </a:rPr>
              <a:t>Elana McDermott</a:t>
            </a:r>
            <a:endParaRPr lang="en-US" dirty="0">
              <a:solidFill>
                <a:srgbClr val="D9D9D9"/>
              </a:solidFill>
            </a:endParaRPr>
          </a:p>
        </p:txBody>
      </p:sp>
      <p:sp>
        <p:nvSpPr>
          <p:cNvPr id="14" name="TextBox 13"/>
          <p:cNvSpPr txBox="1"/>
          <p:nvPr/>
        </p:nvSpPr>
        <p:spPr>
          <a:xfrm>
            <a:off x="6836798" y="3822732"/>
            <a:ext cx="1531188" cy="369332"/>
          </a:xfrm>
          <a:prstGeom prst="rect">
            <a:avLst/>
          </a:prstGeom>
          <a:noFill/>
        </p:spPr>
        <p:txBody>
          <a:bodyPr wrap="none" rtlCol="0">
            <a:spAutoFit/>
          </a:bodyPr>
          <a:lstStyle/>
          <a:p>
            <a:r>
              <a:rPr lang="en-US" dirty="0" smtClean="0">
                <a:solidFill>
                  <a:srgbClr val="D9D9D9"/>
                </a:solidFill>
              </a:rPr>
              <a:t>Pearl Emmons</a:t>
            </a:r>
            <a:endParaRPr lang="en-US" dirty="0">
              <a:solidFill>
                <a:srgbClr val="D9D9D9"/>
              </a:solidFill>
            </a:endParaRPr>
          </a:p>
        </p:txBody>
      </p:sp>
    </p:spTree>
    <p:extLst>
      <p:ext uri="{BB962C8B-B14F-4D97-AF65-F5344CB8AC3E}">
        <p14:creationId xmlns:p14="http://schemas.microsoft.com/office/powerpoint/2010/main" val="3621081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43.jpg"/>
          <p:cNvPicPr>
            <a:picLocks noChangeAspect="1"/>
          </p:cNvPicPr>
          <p:nvPr/>
        </p:nvPicPr>
        <p:blipFill rotWithShape="1">
          <a:blip r:embed="rId2">
            <a:extLst>
              <a:ext uri="{28A0092B-C50C-407E-A947-70E740481C1C}">
                <a14:useLocalDpi xmlns:a14="http://schemas.microsoft.com/office/drawing/2010/main" val="0"/>
              </a:ext>
            </a:extLst>
          </a:blip>
          <a:srcRect t="15711" r="20091"/>
          <a:stretch/>
        </p:blipFill>
        <p:spPr>
          <a:xfrm>
            <a:off x="343486" y="194780"/>
            <a:ext cx="4225912" cy="3343138"/>
          </a:xfrm>
          <a:prstGeom prst="rect">
            <a:avLst/>
          </a:prstGeom>
        </p:spPr>
      </p:pic>
      <p:pic>
        <p:nvPicPr>
          <p:cNvPr id="5" name="Picture 4" descr="IMG_5247.jpg"/>
          <p:cNvPicPr>
            <a:picLocks noChangeAspect="1"/>
          </p:cNvPicPr>
          <p:nvPr/>
        </p:nvPicPr>
        <p:blipFill rotWithShape="1">
          <a:blip r:embed="rId3">
            <a:extLst>
              <a:ext uri="{28A0092B-C50C-407E-A947-70E740481C1C}">
                <a14:useLocalDpi xmlns:a14="http://schemas.microsoft.com/office/drawing/2010/main" val="0"/>
              </a:ext>
            </a:extLst>
          </a:blip>
          <a:srcRect l="4660" r="25676" b="11195"/>
          <a:stretch/>
        </p:blipFill>
        <p:spPr>
          <a:xfrm>
            <a:off x="4840023" y="454718"/>
            <a:ext cx="4121825" cy="3940728"/>
          </a:xfrm>
          <a:prstGeom prst="rect">
            <a:avLst/>
          </a:prstGeom>
        </p:spPr>
      </p:pic>
      <p:pic>
        <p:nvPicPr>
          <p:cNvPr id="6" name="Picture 5" descr="IMG_5265.jpg"/>
          <p:cNvPicPr>
            <a:picLocks noChangeAspect="1"/>
          </p:cNvPicPr>
          <p:nvPr/>
        </p:nvPicPr>
        <p:blipFill rotWithShape="1">
          <a:blip r:embed="rId4">
            <a:extLst>
              <a:ext uri="{28A0092B-C50C-407E-A947-70E740481C1C}">
                <a14:useLocalDpi xmlns:a14="http://schemas.microsoft.com/office/drawing/2010/main" val="0"/>
              </a:ext>
            </a:extLst>
          </a:blip>
          <a:srcRect t="4392"/>
          <a:stretch/>
        </p:blipFill>
        <p:spPr>
          <a:xfrm>
            <a:off x="252011" y="3631288"/>
            <a:ext cx="4354739" cy="3122607"/>
          </a:xfrm>
          <a:prstGeom prst="rect">
            <a:avLst/>
          </a:prstGeom>
        </p:spPr>
      </p:pic>
      <p:sp>
        <p:nvSpPr>
          <p:cNvPr id="7" name="TextBox 6"/>
          <p:cNvSpPr txBox="1"/>
          <p:nvPr/>
        </p:nvSpPr>
        <p:spPr>
          <a:xfrm>
            <a:off x="4840023" y="5038744"/>
            <a:ext cx="4192674" cy="954107"/>
          </a:xfrm>
          <a:prstGeom prst="rect">
            <a:avLst/>
          </a:prstGeom>
          <a:noFill/>
        </p:spPr>
        <p:txBody>
          <a:bodyPr wrap="none" rtlCol="0">
            <a:spAutoFit/>
          </a:bodyPr>
          <a:lstStyle/>
          <a:p>
            <a:r>
              <a:rPr lang="en-US" sz="2800" dirty="0" smtClean="0">
                <a:solidFill>
                  <a:schemeClr val="bg1">
                    <a:lumMod val="85000"/>
                  </a:schemeClr>
                </a:solidFill>
              </a:rPr>
              <a:t>Traditional studio materials</a:t>
            </a:r>
          </a:p>
          <a:p>
            <a:r>
              <a:rPr lang="en-US" sz="2800" dirty="0">
                <a:solidFill>
                  <a:schemeClr val="bg1">
                    <a:lumMod val="85000"/>
                  </a:schemeClr>
                </a:solidFill>
              </a:rPr>
              <a:t>a</a:t>
            </a:r>
            <a:r>
              <a:rPr lang="en-US" sz="2800" dirty="0" smtClean="0">
                <a:solidFill>
                  <a:schemeClr val="bg1">
                    <a:lumMod val="85000"/>
                  </a:schemeClr>
                </a:solidFill>
              </a:rPr>
              <a:t>nd art-making literacies</a:t>
            </a:r>
            <a:endParaRPr lang="en-US" sz="2800" dirty="0">
              <a:solidFill>
                <a:schemeClr val="bg1">
                  <a:lumMod val="85000"/>
                </a:schemeClr>
              </a:solidFill>
            </a:endParaRPr>
          </a:p>
        </p:txBody>
      </p:sp>
    </p:spTree>
    <p:extLst>
      <p:ext uri="{BB962C8B-B14F-4D97-AF65-F5344CB8AC3E}">
        <p14:creationId xmlns:p14="http://schemas.microsoft.com/office/powerpoint/2010/main" val="15545190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DE_NAEF Template 3 Photo.jpg"/>
          <p:cNvPicPr>
            <a:picLocks noChangeAspect="1"/>
          </p:cNvPicPr>
          <p:nvPr/>
        </p:nvPicPr>
        <p:blipFill rotWithShape="1">
          <a:blip r:embed="rId2">
            <a:extLst>
              <a:ext uri="{28A0092B-C50C-407E-A947-70E740481C1C}">
                <a14:useLocalDpi xmlns:a14="http://schemas.microsoft.com/office/drawing/2010/main" val="0"/>
              </a:ext>
            </a:extLst>
          </a:blip>
          <a:srcRect l="12550" t="7514" r="4468" b="12041"/>
          <a:stretch/>
        </p:blipFill>
        <p:spPr>
          <a:xfrm>
            <a:off x="333077" y="264501"/>
            <a:ext cx="4017739" cy="2921152"/>
          </a:xfrm>
          <a:prstGeom prst="rect">
            <a:avLst/>
          </a:prstGeom>
        </p:spPr>
      </p:pic>
      <p:pic>
        <p:nvPicPr>
          <p:cNvPr id="3" name="Picture 2" descr="IMG_01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173" y="282643"/>
            <a:ext cx="3942439" cy="2956829"/>
          </a:xfrm>
          <a:prstGeom prst="rect">
            <a:avLst/>
          </a:prstGeom>
        </p:spPr>
      </p:pic>
      <p:pic>
        <p:nvPicPr>
          <p:cNvPr id="4" name="Picture 3" descr="IMG_017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29" y="3852718"/>
            <a:ext cx="3934470" cy="2950853"/>
          </a:xfrm>
          <a:prstGeom prst="rect">
            <a:avLst/>
          </a:prstGeom>
        </p:spPr>
      </p:pic>
      <p:pic>
        <p:nvPicPr>
          <p:cNvPr id="5" name="Picture 4" descr="IMG_0182.JPG"/>
          <p:cNvPicPr>
            <a:picLocks noChangeAspect="1"/>
          </p:cNvPicPr>
          <p:nvPr/>
        </p:nvPicPr>
        <p:blipFill rotWithShape="1">
          <a:blip r:embed="rId5">
            <a:extLst>
              <a:ext uri="{28A0092B-C50C-407E-A947-70E740481C1C}">
                <a14:useLocalDpi xmlns:a14="http://schemas.microsoft.com/office/drawing/2010/main" val="0"/>
              </a:ext>
            </a:extLst>
          </a:blip>
          <a:srcRect t="12311"/>
          <a:stretch/>
        </p:blipFill>
        <p:spPr>
          <a:xfrm>
            <a:off x="4579807" y="3996966"/>
            <a:ext cx="4267547" cy="2806605"/>
          </a:xfrm>
          <a:prstGeom prst="rect">
            <a:avLst/>
          </a:prstGeom>
        </p:spPr>
      </p:pic>
      <p:sp>
        <p:nvSpPr>
          <p:cNvPr id="6" name="TextBox 5"/>
          <p:cNvSpPr txBox="1"/>
          <p:nvPr/>
        </p:nvSpPr>
        <p:spPr>
          <a:xfrm>
            <a:off x="0" y="3029349"/>
            <a:ext cx="9141245" cy="1077218"/>
          </a:xfrm>
          <a:prstGeom prst="rect">
            <a:avLst/>
          </a:prstGeom>
          <a:noFill/>
        </p:spPr>
        <p:txBody>
          <a:bodyPr wrap="none" rtlCol="0">
            <a:spAutoFit/>
          </a:bodyPr>
          <a:lstStyle/>
          <a:p>
            <a:r>
              <a:rPr lang="en-US" sz="3200" dirty="0" smtClean="0">
                <a:solidFill>
                  <a:srgbClr val="D9D9D9"/>
                </a:solidFill>
              </a:rPr>
              <a:t>Intersecting art-making literacies, </a:t>
            </a:r>
          </a:p>
          <a:p>
            <a:r>
              <a:rPr lang="en-US" sz="3200" dirty="0" smtClean="0">
                <a:solidFill>
                  <a:srgbClr val="D9D9D9"/>
                </a:solidFill>
              </a:rPr>
              <a:t>reading &amp; writing literacies with  technology literacies</a:t>
            </a:r>
            <a:endParaRPr lang="en-US" sz="3200" dirty="0">
              <a:solidFill>
                <a:srgbClr val="D9D9D9"/>
              </a:solidFill>
            </a:endParaRPr>
          </a:p>
        </p:txBody>
      </p:sp>
    </p:spTree>
    <p:extLst>
      <p:ext uri="{BB962C8B-B14F-4D97-AF65-F5344CB8AC3E}">
        <p14:creationId xmlns:p14="http://schemas.microsoft.com/office/powerpoint/2010/main" val="41699300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1090" y="212947"/>
            <a:ext cx="6629821" cy="933728"/>
          </a:xfrm>
        </p:spPr>
        <p:txBody>
          <a:bodyPr>
            <a:normAutofit fontScale="90000"/>
          </a:bodyPr>
          <a:lstStyle/>
          <a:p>
            <a:pPr algn="l"/>
            <a:r>
              <a:rPr lang="en-US" dirty="0" smtClean="0">
                <a:solidFill>
                  <a:schemeClr val="bg1">
                    <a:lumMod val="85000"/>
                  </a:schemeClr>
                </a:solidFill>
              </a:rPr>
              <a:t>First Quarter: </a:t>
            </a:r>
            <a:br>
              <a:rPr lang="en-US" dirty="0" smtClean="0">
                <a:solidFill>
                  <a:schemeClr val="bg1">
                    <a:lumMod val="85000"/>
                  </a:schemeClr>
                </a:solidFill>
              </a:rPr>
            </a:br>
            <a:r>
              <a:rPr lang="en-US" dirty="0" smtClean="0">
                <a:solidFill>
                  <a:schemeClr val="bg1">
                    <a:lumMod val="85000"/>
                  </a:schemeClr>
                </a:solidFill>
              </a:rPr>
              <a:t>sketchbooks &amp; relationships</a:t>
            </a:r>
            <a:endParaRPr lang="en-US" dirty="0">
              <a:solidFill>
                <a:schemeClr val="bg1">
                  <a:lumMod val="85000"/>
                </a:scheme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98075076"/>
              </p:ext>
            </p:extLst>
          </p:nvPr>
        </p:nvGraphicFramePr>
        <p:xfrm>
          <a:off x="1305341" y="3281907"/>
          <a:ext cx="6587160" cy="3315884"/>
        </p:xfrm>
        <a:graphic>
          <a:graphicData uri="http://schemas.openxmlformats.org/presentationml/2006/ole">
            <mc:AlternateContent xmlns:mc="http://schemas.openxmlformats.org/markup-compatibility/2006">
              <mc:Choice xmlns:v="urn:schemas-microsoft-com:vml" Requires="v">
                <p:oleObj spid="_x0000_s1050" name="Document" r:id="rId4" imgW="5626100" imgH="2832100" progId="Word.Document.12">
                  <p:embed/>
                </p:oleObj>
              </mc:Choice>
              <mc:Fallback>
                <p:oleObj name="Document" r:id="rId4" imgW="5626100" imgH="2832100" progId="Word.Document.12">
                  <p:embed/>
                  <p:pic>
                    <p:nvPicPr>
                      <p:cNvPr id="0" name=""/>
                      <p:cNvPicPr/>
                      <p:nvPr/>
                    </p:nvPicPr>
                    <p:blipFill>
                      <a:blip r:embed="rId5"/>
                      <a:stretch>
                        <a:fillRect/>
                      </a:stretch>
                    </p:blipFill>
                    <p:spPr>
                      <a:xfrm>
                        <a:off x="1305341" y="3281907"/>
                        <a:ext cx="6587160" cy="3315884"/>
                      </a:xfrm>
                      <a:prstGeom prst="rect">
                        <a:avLst/>
                      </a:prstGeom>
                    </p:spPr>
                  </p:pic>
                </p:oleObj>
              </mc:Fallback>
            </mc:AlternateContent>
          </a:graphicData>
        </a:graphic>
      </p:graphicFrame>
      <p:pic>
        <p:nvPicPr>
          <p:cNvPr id="6" name="Picture 5" descr="IMG_524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848" y="1376791"/>
            <a:ext cx="2343364" cy="1757523"/>
          </a:xfrm>
          <a:prstGeom prst="rect">
            <a:avLst/>
          </a:prstGeom>
        </p:spPr>
      </p:pic>
      <p:pic>
        <p:nvPicPr>
          <p:cNvPr id="7" name="Picture 6" descr="IMG_0097.JPG"/>
          <p:cNvPicPr>
            <a:picLocks noChangeAspect="1"/>
          </p:cNvPicPr>
          <p:nvPr/>
        </p:nvPicPr>
        <p:blipFill rotWithShape="1">
          <a:blip r:embed="rId7">
            <a:extLst>
              <a:ext uri="{28A0092B-C50C-407E-A947-70E740481C1C}">
                <a14:useLocalDpi xmlns:a14="http://schemas.microsoft.com/office/drawing/2010/main" val="0"/>
              </a:ext>
            </a:extLst>
          </a:blip>
          <a:srcRect l="6514" b="15962"/>
          <a:stretch/>
        </p:blipFill>
        <p:spPr>
          <a:xfrm>
            <a:off x="1305341" y="1376498"/>
            <a:ext cx="2607297" cy="1757817"/>
          </a:xfrm>
          <a:prstGeom prst="rect">
            <a:avLst/>
          </a:prstGeom>
        </p:spPr>
      </p:pic>
    </p:spTree>
    <p:extLst>
      <p:ext uri="{BB962C8B-B14F-4D97-AF65-F5344CB8AC3E}">
        <p14:creationId xmlns:p14="http://schemas.microsoft.com/office/powerpoint/2010/main" val="21705951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2349" y="423387"/>
            <a:ext cx="7253334" cy="5534913"/>
          </a:xfrm>
          <a:prstGeom prst="rect">
            <a:avLst/>
          </a:prstGeom>
        </p:spPr>
      </p:pic>
      <p:sp>
        <p:nvSpPr>
          <p:cNvPr id="4" name="TextBox 3"/>
          <p:cNvSpPr txBox="1"/>
          <p:nvPr/>
        </p:nvSpPr>
        <p:spPr>
          <a:xfrm>
            <a:off x="1023105" y="6157896"/>
            <a:ext cx="2166128" cy="369332"/>
          </a:xfrm>
          <a:prstGeom prst="rect">
            <a:avLst/>
          </a:prstGeom>
          <a:noFill/>
        </p:spPr>
        <p:txBody>
          <a:bodyPr wrap="none" rtlCol="0">
            <a:spAutoFit/>
          </a:bodyPr>
          <a:lstStyle/>
          <a:p>
            <a:r>
              <a:rPr lang="en-US" dirty="0" smtClean="0">
                <a:solidFill>
                  <a:srgbClr val="D9D9D9"/>
                </a:solidFill>
              </a:rPr>
              <a:t>Carmen Lomas Garza</a:t>
            </a:r>
            <a:endParaRPr lang="en-US" dirty="0">
              <a:solidFill>
                <a:srgbClr val="D9D9D9"/>
              </a:solidFill>
            </a:endParaRPr>
          </a:p>
        </p:txBody>
      </p:sp>
    </p:spTree>
    <p:extLst>
      <p:ext uri="{BB962C8B-B14F-4D97-AF65-F5344CB8AC3E}">
        <p14:creationId xmlns:p14="http://schemas.microsoft.com/office/powerpoint/2010/main" val="4051028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1133</TotalTime>
  <Words>1260</Words>
  <Application>Microsoft Macintosh PowerPoint</Application>
  <PresentationFormat>On-screen Show (4:3)</PresentationFormat>
  <Paragraphs>186</Paragraphs>
  <Slides>32</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Document</vt:lpstr>
      <vt:lpstr>PowerPoint Presentation</vt:lpstr>
      <vt:lpstr>PowerPoint Presentation</vt:lpstr>
      <vt:lpstr>PowerPoint Presentation</vt:lpstr>
      <vt:lpstr>Digital Visual Culture Project: NAEF-funded 2011-2012 CONTEXT: PARTICIPANTS &amp; SETTING</vt:lpstr>
      <vt:lpstr>PowerPoint Presentation</vt:lpstr>
      <vt:lpstr>PowerPoint Presentation</vt:lpstr>
      <vt:lpstr>PowerPoint Presentation</vt:lpstr>
      <vt:lpstr>First Quarter:  sketchbooks &amp; relationships</vt:lpstr>
      <vt:lpstr>PowerPoint Presentation</vt:lpstr>
      <vt:lpstr>PowerPoint Presentation</vt:lpstr>
      <vt:lpstr>PowerPoint Presentation</vt:lpstr>
      <vt:lpstr>2nd Quarter:  1 painting &amp; 1 video animation</vt:lpstr>
      <vt:lpstr>What is the one thing in your story/painting that you will make come alive – or animate?</vt:lpstr>
      <vt:lpstr>PowerPoint Presentation</vt:lpstr>
      <vt:lpstr>SAM iCreatetoEducate</vt:lpstr>
      <vt:lpstr>2nd Quarter: Turn Illustration Into Animation</vt:lpstr>
      <vt:lpstr>PowerPoint Presentation</vt:lpstr>
      <vt:lpstr>PowerPoint Presentation</vt:lpstr>
      <vt:lpstr>PowerPoint Presentation</vt:lpstr>
      <vt:lpstr>PowerPoint Presentation</vt:lpstr>
      <vt:lpstr>METHODOLOGIES Digital Natives: What counts as knowledge? </vt:lpstr>
      <vt:lpstr>3rd quarter</vt:lpstr>
      <vt:lpstr>PowerPoint Presentation</vt:lpstr>
      <vt:lpstr>3rd quarter: Reading Partnerships and Voicethread</vt:lpstr>
      <vt:lpstr>PowerPoint Presentation</vt:lpstr>
      <vt:lpstr>PowerPoint Presentation</vt:lpstr>
      <vt:lpstr>4th quarter</vt:lpstr>
      <vt:lpstr>PowerPoint Presentation</vt:lpstr>
      <vt:lpstr>4th quarter: Animations and Websites </vt:lpstr>
      <vt:lpstr>PowerPoint Presentation</vt:lpstr>
      <vt:lpstr>PowerPoint Presentation</vt:lpstr>
      <vt:lpstr>IMPLICATIONS</vt:lpstr>
    </vt:vector>
  </TitlesOfParts>
  <Company>Ohio State University Art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Bode</dc:creator>
  <cp:lastModifiedBy>Patricia Bode</cp:lastModifiedBy>
  <cp:revision>45</cp:revision>
  <dcterms:created xsi:type="dcterms:W3CDTF">2013-03-07T20:44:39Z</dcterms:created>
  <dcterms:modified xsi:type="dcterms:W3CDTF">2013-07-12T16:08:54Z</dcterms:modified>
</cp:coreProperties>
</file>